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722" r:id="rId2"/>
    <p:sldMasterId id="2147483734" r:id="rId3"/>
    <p:sldMasterId id="2147483752" r:id="rId4"/>
    <p:sldMasterId id="2147483775" r:id="rId5"/>
    <p:sldMasterId id="2147483798" r:id="rId6"/>
    <p:sldMasterId id="2147483819" r:id="rId7"/>
    <p:sldMasterId id="2147483837" r:id="rId8"/>
  </p:sldMasterIdLst>
  <p:notesMasterIdLst>
    <p:notesMasterId r:id="rId75"/>
  </p:notesMasterIdLst>
  <p:handoutMasterIdLst>
    <p:handoutMasterId r:id="rId76"/>
  </p:handoutMasterIdLst>
  <p:sldIdLst>
    <p:sldId id="546" r:id="rId9"/>
    <p:sldId id="516" r:id="rId10"/>
    <p:sldId id="564" r:id="rId11"/>
    <p:sldId id="550" r:id="rId12"/>
    <p:sldId id="474" r:id="rId13"/>
    <p:sldId id="527" r:id="rId14"/>
    <p:sldId id="438" r:id="rId15"/>
    <p:sldId id="460" r:id="rId16"/>
    <p:sldId id="542" r:id="rId17"/>
    <p:sldId id="543" r:id="rId18"/>
    <p:sldId id="544" r:id="rId19"/>
    <p:sldId id="545" r:id="rId20"/>
    <p:sldId id="586" r:id="rId21"/>
    <p:sldId id="559" r:id="rId22"/>
    <p:sldId id="558" r:id="rId23"/>
    <p:sldId id="576" r:id="rId24"/>
    <p:sldId id="574" r:id="rId25"/>
    <p:sldId id="578" r:id="rId26"/>
    <p:sldId id="588" r:id="rId27"/>
    <p:sldId id="529" r:id="rId28"/>
    <p:sldId id="531" r:id="rId29"/>
    <p:sldId id="532" r:id="rId30"/>
    <p:sldId id="478" r:id="rId31"/>
    <p:sldId id="466" r:id="rId32"/>
    <p:sldId id="554" r:id="rId33"/>
    <p:sldId id="589" r:id="rId34"/>
    <p:sldId id="461" r:id="rId35"/>
    <p:sldId id="477" r:id="rId36"/>
    <p:sldId id="572" r:id="rId37"/>
    <p:sldId id="582" r:id="rId38"/>
    <p:sldId id="518" r:id="rId39"/>
    <p:sldId id="423" r:id="rId40"/>
    <p:sldId id="425" r:id="rId41"/>
    <p:sldId id="590" r:id="rId42"/>
    <p:sldId id="561" r:id="rId43"/>
    <p:sldId id="498" r:id="rId44"/>
    <p:sldId id="458" r:id="rId45"/>
    <p:sldId id="500" r:id="rId46"/>
    <p:sldId id="501" r:id="rId47"/>
    <p:sldId id="502" r:id="rId48"/>
    <p:sldId id="530" r:id="rId49"/>
    <p:sldId id="583" r:id="rId50"/>
    <p:sldId id="562" r:id="rId51"/>
    <p:sldId id="584" r:id="rId52"/>
    <p:sldId id="585" r:id="rId53"/>
    <p:sldId id="591" r:id="rId54"/>
    <p:sldId id="420" r:id="rId55"/>
    <p:sldId id="375" r:id="rId56"/>
    <p:sldId id="374" r:id="rId57"/>
    <p:sldId id="491" r:id="rId58"/>
    <p:sldId id="519" r:id="rId59"/>
    <p:sldId id="520" r:id="rId60"/>
    <p:sldId id="521" r:id="rId61"/>
    <p:sldId id="592" r:id="rId62"/>
    <p:sldId id="534" r:id="rId63"/>
    <p:sldId id="535" r:id="rId64"/>
    <p:sldId id="536" r:id="rId65"/>
    <p:sldId id="537" r:id="rId66"/>
    <p:sldId id="541" r:id="rId67"/>
    <p:sldId id="538" r:id="rId68"/>
    <p:sldId id="539" r:id="rId69"/>
    <p:sldId id="540" r:id="rId70"/>
    <p:sldId id="579" r:id="rId71"/>
    <p:sldId id="526" r:id="rId72"/>
    <p:sldId id="517" r:id="rId73"/>
    <p:sldId id="587" r:id="rId7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initials="C" lastIdx="0" clrIdx="0">
    <p:extLst>
      <p:ext uri="{19B8F6BF-5375-455C-9EA6-DF929625EA0E}">
        <p15:presenceInfo xmlns:p15="http://schemas.microsoft.com/office/powerpoint/2012/main" userId="Carol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F54"/>
    <a:srgbClr val="66AE30"/>
    <a:srgbClr val="F3B31D"/>
    <a:srgbClr val="F1FC84"/>
    <a:srgbClr val="FEFEFE"/>
    <a:srgbClr val="CCCC00"/>
    <a:srgbClr val="739C32"/>
    <a:srgbClr val="7EB02D"/>
    <a:srgbClr val="E5932F"/>
    <a:srgbClr val="EDA2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76038" autoAdjust="0"/>
  </p:normalViewPr>
  <p:slideViewPr>
    <p:cSldViewPr snapToGrid="0" snapToObjects="1">
      <p:cViewPr varScale="1">
        <p:scale>
          <a:sx n="42" d="100"/>
          <a:sy n="42" d="100"/>
        </p:scale>
        <p:origin x="787" y="43"/>
      </p:cViewPr>
      <p:guideLst>
        <p:guide orient="horz" pos="2160"/>
        <p:guide pos="2908"/>
      </p:guideLst>
    </p:cSldViewPr>
  </p:slideViewPr>
  <p:outlineViewPr>
    <p:cViewPr>
      <p:scale>
        <a:sx n="33" d="100"/>
        <a:sy n="33" d="100"/>
      </p:scale>
      <p:origin x="0" y="3240"/>
    </p:cViewPr>
  </p:outlineViewPr>
  <p:notesTextViewPr>
    <p:cViewPr>
      <p:scale>
        <a:sx n="100" d="100"/>
        <a:sy n="100" d="100"/>
      </p:scale>
      <p:origin x="0" y="0"/>
    </p:cViewPr>
  </p:notesTextViewPr>
  <p:sorterViewPr>
    <p:cViewPr>
      <p:scale>
        <a:sx n="68" d="100"/>
        <a:sy n="68" d="100"/>
      </p:scale>
      <p:origin x="0" y="19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E0281D5-24B3-ED48-8E4C-9EB56F005F7F}" type="datetimeFigureOut">
              <a:rPr lang="en-US" smtClean="0"/>
              <a:t>10/1/2014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F4846FB-F612-E448-A46F-B3102F25B32D}" type="slidenum">
              <a:rPr lang="en-US" smtClean="0"/>
              <a:t>‹#›</a:t>
            </a:fld>
            <a:endParaRPr lang="en-US"/>
          </a:p>
        </p:txBody>
      </p:sp>
    </p:spTree>
    <p:extLst>
      <p:ext uri="{BB962C8B-B14F-4D97-AF65-F5344CB8AC3E}">
        <p14:creationId xmlns:p14="http://schemas.microsoft.com/office/powerpoint/2010/main" val="1814011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CE337E9-AFED-964B-83A7-8293B7DFDC6C}" type="datetimeFigureOut">
              <a:rPr lang="en-US" smtClean="0"/>
              <a:t>10/1/2014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153BBDD-B733-154D-ABB1-B94D2F6BDB8F}" type="slidenum">
              <a:rPr lang="en-US" smtClean="0"/>
              <a:t>‹#›</a:t>
            </a:fld>
            <a:endParaRPr lang="en-US"/>
          </a:p>
        </p:txBody>
      </p:sp>
    </p:spTree>
    <p:extLst>
      <p:ext uri="{BB962C8B-B14F-4D97-AF65-F5344CB8AC3E}">
        <p14:creationId xmlns:p14="http://schemas.microsoft.com/office/powerpoint/2010/main" val="3456394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nutritionalsciences.lamp.utoronto.ca/resources/proof-annual-reports/annual-report-201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nutritionalsciences.lamp.utoronto.ca/resources/proof-annual-reports/annual-report-201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a:t>
            </a:r>
            <a:r>
              <a:rPr lang="en-US" b="1" baseline="0" dirty="0" smtClean="0"/>
              <a:t>NOTE TO PRESENTER: </a:t>
            </a:r>
            <a:r>
              <a:rPr lang="en-US" b="0" baseline="0" dirty="0" smtClean="0"/>
              <a:t>Consider </a:t>
            </a:r>
            <a:r>
              <a:rPr lang="en-US" b="0" baseline="0" dirty="0" smtClean="0"/>
              <a:t>including your </a:t>
            </a:r>
            <a:r>
              <a:rPr lang="en-US" b="0" baseline="0" dirty="0" smtClean="0"/>
              <a:t>own </a:t>
            </a:r>
            <a:r>
              <a:rPr lang="en-US" b="0" baseline="0" dirty="0" smtClean="0"/>
              <a:t>logo along with the Say Yes! image]</a:t>
            </a:r>
            <a:endParaRPr lang="en-US" dirty="0" smtClean="0"/>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2153BBDD-B733-154D-ABB1-B94D2F6BDB8F}" type="slidenum">
              <a:rPr lang="en-US" smtClean="0"/>
              <a:t>1</a:t>
            </a:fld>
            <a:endParaRPr lang="en-US"/>
          </a:p>
        </p:txBody>
      </p:sp>
    </p:spTree>
    <p:extLst>
      <p:ext uri="{BB962C8B-B14F-4D97-AF65-F5344CB8AC3E}">
        <p14:creationId xmlns:p14="http://schemas.microsoft.com/office/powerpoint/2010/main" val="1792612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dirty="0" smtClean="0"/>
              <a:t>The results speak</a:t>
            </a:r>
            <a:r>
              <a:rPr lang="en-CA" sz="1200" baseline="0" dirty="0" smtClean="0"/>
              <a:t> for themselves…  </a:t>
            </a:r>
            <a:r>
              <a:rPr lang="en-CA" sz="1200" dirty="0" smtClean="0"/>
              <a:t>Students who ate morning meals on most days of the school week achieved better results (i.e., excellent or good) on their learning skills compared with students who only</a:t>
            </a:r>
            <a:r>
              <a:rPr lang="en-CA" sz="1200" baseline="0" dirty="0" smtClean="0"/>
              <a:t> ate morning meals two or less days a week.</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10</a:t>
            </a:fld>
            <a:endParaRPr lang="en-US"/>
          </a:p>
        </p:txBody>
      </p:sp>
    </p:spTree>
    <p:extLst>
      <p:ext uri="{BB962C8B-B14F-4D97-AF65-F5344CB8AC3E}">
        <p14:creationId xmlns:p14="http://schemas.microsoft.com/office/powerpoint/2010/main" val="171656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dirty="0" smtClean="0"/>
              <a:t>Grade 7 and 8 report card data</a:t>
            </a:r>
            <a:r>
              <a:rPr lang="en-CA" sz="1200" baseline="0" dirty="0" smtClean="0"/>
              <a:t> s</a:t>
            </a:r>
            <a:r>
              <a:rPr lang="en-CA" sz="1200" dirty="0" smtClean="0"/>
              <a:t>howed significant differences in Reading, </a:t>
            </a:r>
            <a:r>
              <a:rPr lang="en-CA" sz="1200" baseline="0" dirty="0" smtClean="0"/>
              <a:t>where 61% of students who ate a morning meal on most days achieved or exceeded the provincial standard (levels 3 &amp; 4) as opposed to 50% of those who ate a morning meal two or less times per week.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t>Another significant difference was the percentage of students (28% for those who ate morning meals on most days vs 44% for those who didn’t) who scored at level 1 or below in Science. </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11</a:t>
            </a:fld>
            <a:endParaRPr lang="en-US"/>
          </a:p>
        </p:txBody>
      </p:sp>
    </p:spTree>
    <p:extLst>
      <p:ext uri="{BB962C8B-B14F-4D97-AF65-F5344CB8AC3E}">
        <p14:creationId xmlns:p14="http://schemas.microsoft.com/office/powerpoint/2010/main" val="275113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dirty="0" smtClean="0"/>
              <a:t>Most students also</a:t>
            </a:r>
            <a:r>
              <a:rPr lang="en-CA" sz="1200" baseline="0" dirty="0" smtClean="0"/>
              <a:t> </a:t>
            </a:r>
            <a:r>
              <a:rPr lang="en-CA" sz="1200" dirty="0" smtClean="0"/>
              <a:t>reported that the program improved their health and well-being. Students who ate morning meals on most school days were more likely to perceive their health as excellent or good (75% vs. 58%) and to report</a:t>
            </a:r>
            <a:r>
              <a:rPr lang="en-CA" sz="1200" baseline="0" dirty="0" smtClean="0"/>
              <a:t> better health </a:t>
            </a:r>
            <a:r>
              <a:rPr lang="en-CA" sz="1200" dirty="0" smtClean="0"/>
              <a:t>than the previous</a:t>
            </a:r>
            <a:r>
              <a:rPr lang="en-CA" sz="1200" baseline="0" dirty="0" smtClean="0"/>
              <a:t> school year</a:t>
            </a:r>
            <a:r>
              <a:rPr lang="en-CA" sz="1200" dirty="0" smtClean="0"/>
              <a:t> (63% vs. 45% - see the slide) than those who ate morning meals on fewer days.</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12</a:t>
            </a:fld>
            <a:endParaRPr lang="en-US"/>
          </a:p>
        </p:txBody>
      </p:sp>
    </p:spTree>
    <p:extLst>
      <p:ext uri="{BB962C8B-B14F-4D97-AF65-F5344CB8AC3E}">
        <p14:creationId xmlns:p14="http://schemas.microsoft.com/office/powerpoint/2010/main" val="3918405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While meal</a:t>
            </a:r>
            <a:r>
              <a:rPr lang="en-CA" sz="1200" kern="1200" baseline="0" dirty="0" smtClean="0">
                <a:solidFill>
                  <a:schemeClr val="tx1"/>
                </a:solidFill>
                <a:effectLst/>
                <a:latin typeface="+mn-lt"/>
                <a:ea typeface="+mn-ea"/>
                <a:cs typeface="+mn-cs"/>
              </a:rPr>
              <a:t> programs</a:t>
            </a:r>
            <a:r>
              <a:rPr lang="en-CA" sz="1200" kern="1200" dirty="0" smtClean="0">
                <a:solidFill>
                  <a:schemeClr val="tx1"/>
                </a:solidFill>
                <a:effectLst/>
                <a:latin typeface="+mn-lt"/>
                <a:ea typeface="+mn-ea"/>
                <a:cs typeface="+mn-cs"/>
              </a:rPr>
              <a:t> allow children and youth to achieve greater academic excellence and adopt healthy eating habits, they can also provide opportunities</a:t>
            </a:r>
            <a:r>
              <a:rPr lang="en-CA" sz="1200" kern="1200" baseline="0" dirty="0" smtClean="0">
                <a:solidFill>
                  <a:schemeClr val="tx1"/>
                </a:solidFill>
                <a:effectLst/>
                <a:latin typeface="+mn-lt"/>
                <a:ea typeface="+mn-ea"/>
                <a:cs typeface="+mn-cs"/>
              </a:rPr>
              <a:t> for supportive </a:t>
            </a:r>
            <a:r>
              <a:rPr lang="en-CA" sz="1200" kern="1200" dirty="0" smtClean="0">
                <a:solidFill>
                  <a:schemeClr val="tx1"/>
                </a:solidFill>
                <a:effectLst/>
                <a:latin typeface="+mn-lt"/>
                <a:ea typeface="+mn-ea"/>
                <a:cs typeface="+mn-cs"/>
              </a:rPr>
              <a:t>food literacy education that can</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engage students to learn skills that will enable them to make healthy food choices throughout their lives.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Food literacy education can be advanced through a wide range of efforts in schools including school gardens, cooking programs, learning about food and nutrition during classroom lessons, and taking part in farm tours.  An example of how Student Nutrition Programs and Food Literacy can complement one another is that hands-on food skills education can be integrated into meal and snack programs by involving children and youth in planning, preparing, serving, and sharing food and beverages.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Food literacy programs can also amplify the benefits of student meals by getting students excited about choosing, trying and eating healthy options</a:t>
            </a:r>
            <a:r>
              <a:rPr lang="en-CA" sz="1200" kern="1200" dirty="0" smtClean="0">
                <a:solidFill>
                  <a:schemeClr val="tx1"/>
                </a:solidFill>
                <a:effectLst/>
                <a:latin typeface="+mn-lt"/>
                <a:ea typeface="+mn-ea"/>
                <a:cs typeface="+mn-cs"/>
              </a:rPr>
              <a:t>.</a:t>
            </a:r>
          </a:p>
          <a:p>
            <a:endParaRPr lang="en-CA"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is of youth learning to make </a:t>
            </a:r>
            <a:r>
              <a:rPr lang="en-US" baseline="0" dirty="0" err="1" smtClean="0"/>
              <a:t>arepas</a:t>
            </a:r>
            <a:r>
              <a:rPr lang="en-US" baseline="0" dirty="0" smtClean="0"/>
              <a:t> at</a:t>
            </a:r>
            <a:r>
              <a:rPr lang="en-CA" sz="1200" kern="1200" dirty="0" smtClean="0">
                <a:solidFill>
                  <a:schemeClr val="tx1"/>
                </a:solidFill>
                <a:effectLst/>
                <a:latin typeface="+mn-lt"/>
                <a:ea typeface="+mn-ea"/>
                <a:cs typeface="+mn-cs"/>
              </a:rPr>
              <a:t> The Stop Community Food Centre)</a:t>
            </a:r>
          </a:p>
          <a:p>
            <a:endParaRPr lang="en-US" sz="1200" dirty="0">
              <a:solidFill>
                <a:schemeClr val="bg1"/>
              </a:solidFill>
              <a:latin typeface="Helvetica Neue"/>
              <a:cs typeface="Helvetica Neue"/>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9027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chemeClr val="bg1"/>
                </a:solidFill>
                <a:latin typeface="Helvetica"/>
                <a:cs typeface="Helvetica"/>
              </a:rPr>
              <a:t>You might be asking how many students participate in nutrition programs in Ontario?</a:t>
            </a:r>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87930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The Ontario Ministry of Children and Youth Services</a:t>
            </a:r>
            <a:r>
              <a:rPr lang="en-US" baseline="0" dirty="0" smtClean="0"/>
              <a:t> estimates that around 690,000 students benefitted from meal programs during the 2011-2012 school year.  </a:t>
            </a:r>
          </a:p>
          <a:p>
            <a:endParaRPr lang="en-US" baseline="0" dirty="0" smtClean="0"/>
          </a:p>
          <a:p>
            <a:r>
              <a:rPr lang="en-US" baseline="0" dirty="0" smtClean="0"/>
              <a:t>This number will rise above 700,000 students for the 2013-2014 school year.  </a:t>
            </a:r>
            <a:r>
              <a:rPr lang="en-CA" dirty="0" smtClean="0"/>
              <a:t>In 2013 the province expanded its annual investment to more than $20 million</a:t>
            </a:r>
            <a:r>
              <a:rPr lang="en-CA" baseline="0" dirty="0" smtClean="0"/>
              <a:t> and i</a:t>
            </a:r>
            <a:r>
              <a:rPr lang="en-CA" dirty="0" smtClean="0"/>
              <a:t>ts 2014 budget committed to increasing the</a:t>
            </a:r>
            <a:r>
              <a:rPr lang="en-CA" baseline="0" dirty="0" smtClean="0"/>
              <a:t> provincial contribution</a:t>
            </a:r>
            <a:r>
              <a:rPr lang="en-CA" dirty="0" smtClean="0"/>
              <a:t> to a total annual investment of $32 million by 2016–17.  This</a:t>
            </a:r>
            <a:r>
              <a:rPr lang="en-CA" baseline="0" dirty="0" smtClean="0"/>
              <a:t> most recent </a:t>
            </a:r>
            <a:r>
              <a:rPr lang="en-CA" dirty="0" smtClean="0"/>
              <a:t>investment will support</a:t>
            </a:r>
            <a:r>
              <a:rPr lang="en-CA" baseline="0" dirty="0" smtClean="0"/>
              <a:t> an additional </a:t>
            </a:r>
            <a:r>
              <a:rPr lang="en-CA" dirty="0" smtClean="0"/>
              <a:t>56,000 children to receive school meals, including those attending on-reserve First Nation schools.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CA" dirty="0" smtClean="0"/>
          </a:p>
          <a:p>
            <a:endParaRPr lang="en-US" baseline="0" dirty="0" smtClean="0"/>
          </a:p>
          <a:p>
            <a:r>
              <a:rPr lang="en-US" baseline="0" dirty="0" smtClean="0"/>
              <a: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(Reference:  Ontario Ministry of Children and Youth Services. </a:t>
            </a:r>
            <a:r>
              <a:rPr lang="en-CA" dirty="0" smtClean="0"/>
              <a:t>October 1, 2013 </a:t>
            </a:r>
            <a:r>
              <a:rPr lang="en-US" baseline="0" dirty="0" smtClean="0"/>
              <a:t>News Release: </a:t>
            </a:r>
            <a:r>
              <a:rPr lang="en-CA" b="1" dirty="0" smtClean="0"/>
              <a:t>Healthier Snacks and Meals on the Menu at More Ontario Schools</a:t>
            </a:r>
            <a:r>
              <a:rPr lang="en-CA" b="0" dirty="0" smtClean="0"/>
              <a:t>.)</a:t>
            </a:r>
            <a:endParaRPr lang="en-CA" b="1" dirty="0" smtClean="0"/>
          </a:p>
          <a:p>
            <a:endParaRPr lang="en-US" baseline="0" dirty="0" smtClean="0"/>
          </a:p>
          <a:p>
            <a:endParaRPr lang="en-US" baseline="0" dirty="0" smtClean="0"/>
          </a:p>
          <a:p>
            <a:r>
              <a:rPr lang="en-US" baseline="0" dirty="0" smtClean="0"/>
              <a:t>[</a:t>
            </a:r>
            <a:r>
              <a:rPr lang="en-US" b="1" baseline="0" dirty="0" smtClean="0"/>
              <a:t>NOTE TO PRESENTER: </a:t>
            </a:r>
            <a:r>
              <a:rPr lang="en-US" b="0" baseline="0" dirty="0" smtClean="0"/>
              <a:t>Consider adding a slide after this one that shows YOUR community’s daily and monthly meals.]</a:t>
            </a:r>
            <a:endParaRPr lang="en-US" dirty="0" smtClean="0"/>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15</a:t>
            </a:fld>
            <a:endParaRPr lang="en-US"/>
          </a:p>
        </p:txBody>
      </p:sp>
    </p:spTree>
    <p:extLst>
      <p:ext uri="{BB962C8B-B14F-4D97-AF65-F5344CB8AC3E}">
        <p14:creationId xmlns:p14="http://schemas.microsoft.com/office/powerpoint/2010/main" val="1773575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chemeClr val="bg1"/>
                </a:solidFill>
                <a:latin typeface="Helvetica"/>
                <a:cs typeface="Helvetica"/>
              </a:rPr>
              <a:t>So why is your support needed?</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(Photo credit: Seeds For Change</a:t>
            </a:r>
            <a:r>
              <a:rPr lang="en-CA"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0585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Because the Government of Ontario’s contribution can only go</a:t>
            </a:r>
            <a:r>
              <a:rPr lang="en-CA" baseline="0" dirty="0" smtClean="0"/>
              <a:t> so far</a:t>
            </a:r>
            <a:r>
              <a:rPr lang="en-CA"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The reality is that the government funds up to</a:t>
            </a:r>
            <a:r>
              <a:rPr lang="en-CA" baseline="0" dirty="0" smtClean="0"/>
              <a:t> 15% of a program’s costs, and this funding </a:t>
            </a:r>
            <a:r>
              <a:rPr lang="en-CA" dirty="0" smtClean="0"/>
              <a:t>only goes to select</a:t>
            </a:r>
            <a:r>
              <a:rPr lang="en-CA" baseline="0" dirty="0" smtClean="0"/>
              <a:t> </a:t>
            </a:r>
            <a:r>
              <a:rPr lang="en-CA" dirty="0" smtClean="0"/>
              <a:t>priority neighbourhoods and schools.  This</a:t>
            </a:r>
            <a:r>
              <a:rPr lang="en-CA" baseline="0" dirty="0" smtClean="0"/>
              <a:t> means that </a:t>
            </a:r>
            <a:r>
              <a:rPr lang="en-CA" dirty="0" smtClean="0"/>
              <a:t>many</a:t>
            </a:r>
            <a:r>
              <a:rPr lang="en-CA" baseline="0" dirty="0" smtClean="0"/>
              <a:t> schools don’t have meal programs and those that do receive government support still need to fundraise the additional 85% of the program’s costs.  </a:t>
            </a:r>
            <a:endParaRPr lang="en-US" dirty="0" smtClean="0"/>
          </a:p>
          <a:p>
            <a:endParaRPr lang="en-US" baseline="0" dirty="0" smtClean="0"/>
          </a:p>
          <a:p>
            <a:r>
              <a:rPr lang="en-US" baseline="0" dirty="0" smtClean="0"/>
              <a:t>** </a:t>
            </a:r>
          </a:p>
          <a:p>
            <a:r>
              <a:rPr lang="en-CA" sz="1200" kern="1200" dirty="0" smtClean="0">
                <a:solidFill>
                  <a:schemeClr val="tx1"/>
                </a:solidFill>
                <a:effectLst/>
                <a:latin typeface="+mn-lt"/>
                <a:ea typeface="+mn-ea"/>
                <a:cs typeface="+mn-cs"/>
              </a:rPr>
              <a:t>Potential</a:t>
            </a:r>
            <a:r>
              <a:rPr lang="en-CA" sz="1200" kern="1200" baseline="0" dirty="0" smtClean="0">
                <a:solidFill>
                  <a:schemeClr val="tx1"/>
                </a:solidFill>
                <a:effectLst/>
                <a:latin typeface="+mn-lt"/>
                <a:ea typeface="+mn-ea"/>
                <a:cs typeface="+mn-cs"/>
              </a:rPr>
              <a:t> additional comments: </a:t>
            </a:r>
            <a:r>
              <a:rPr lang="en-CA" sz="1200" kern="1200" dirty="0" smtClean="0">
                <a:solidFill>
                  <a:schemeClr val="tx1"/>
                </a:solidFill>
                <a:effectLst/>
                <a:latin typeface="+mn-lt"/>
                <a:ea typeface="+mn-ea"/>
                <a:cs typeface="+mn-cs"/>
              </a:rPr>
              <a:t>On December 9, 2013, the Government of Ontario provided an additional investment</a:t>
            </a:r>
            <a:r>
              <a:rPr lang="en-CA" sz="1200" kern="1200" baseline="0" dirty="0" smtClean="0">
                <a:solidFill>
                  <a:schemeClr val="tx1"/>
                </a:solidFill>
                <a:effectLst/>
                <a:latin typeface="+mn-lt"/>
                <a:ea typeface="+mn-ea"/>
                <a:cs typeface="+mn-cs"/>
              </a:rPr>
              <a:t> $3M to SNPs </a:t>
            </a:r>
            <a:r>
              <a:rPr lang="en-CA" sz="1200" kern="1200" dirty="0" smtClean="0">
                <a:solidFill>
                  <a:schemeClr val="tx1"/>
                </a:solidFill>
                <a:effectLst/>
                <a:latin typeface="+mn-lt"/>
                <a:ea typeface="+mn-ea"/>
                <a:cs typeface="+mn-cs"/>
              </a:rPr>
              <a:t>as part of its response to the Healthy Kids Panel, bringing its yearly investment to approximately $21M.</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 its July 14,</a:t>
            </a:r>
            <a:r>
              <a:rPr lang="en-CA" sz="1200" kern="1200" baseline="0" dirty="0" smtClean="0">
                <a:solidFill>
                  <a:schemeClr val="tx1"/>
                </a:solidFill>
                <a:effectLst/>
                <a:latin typeface="+mn-lt"/>
                <a:ea typeface="+mn-ea"/>
                <a:cs typeface="+mn-cs"/>
              </a:rPr>
              <a:t> 2014 budget the Government of Ontario then announced that it will be </a:t>
            </a:r>
            <a:r>
              <a:rPr lang="en-CA" sz="1200" kern="1200" dirty="0" smtClean="0">
                <a:solidFill>
                  <a:schemeClr val="tx1"/>
                </a:solidFill>
                <a:effectLst/>
                <a:latin typeface="+mn-lt"/>
                <a:ea typeface="+mn-ea"/>
                <a:cs typeface="+mn-cs"/>
              </a:rPr>
              <a:t>expanding the Student Nutrition Program by funding 340 new breakfast programs for an additional 56,000 students in higher-needs elementary and secondary schools. On-reserve</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First Nation communities have been included in this expansion</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and will have the opportunity to lead the development and delivery of Student Nutrition Program models that address the unique strengths and needs of their communities.</a:t>
            </a:r>
            <a:endParaRPr lang="en-US" baseline="0" dirty="0" smtClean="0"/>
          </a:p>
        </p:txBody>
      </p:sp>
      <p:sp>
        <p:nvSpPr>
          <p:cNvPr id="4" name="Slide Number Placeholder 3"/>
          <p:cNvSpPr>
            <a:spLocks noGrp="1"/>
          </p:cNvSpPr>
          <p:nvPr>
            <p:ph type="sldNum" sz="quarter" idx="10"/>
          </p:nvPr>
        </p:nvSpPr>
        <p:spPr/>
        <p:txBody>
          <a:bodyPr/>
          <a:lstStyle/>
          <a:p>
            <a:fld id="{2153BBDD-B733-154D-ABB1-B94D2F6BDB8F}" type="slidenum">
              <a:rPr lang="en-US" smtClean="0"/>
              <a:t>17</a:t>
            </a:fld>
            <a:endParaRPr lang="en-US"/>
          </a:p>
        </p:txBody>
      </p:sp>
    </p:spTree>
    <p:extLst>
      <p:ext uri="{BB962C8B-B14F-4D97-AF65-F5344CB8AC3E}">
        <p14:creationId xmlns:p14="http://schemas.microsoft.com/office/powerpoint/2010/main" val="1131643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dirty="0" smtClean="0"/>
              <a:t>Student Nutrition Programs</a:t>
            </a:r>
            <a:r>
              <a:rPr lang="en-CA" baseline="0" dirty="0" smtClean="0"/>
              <a:t> in Ontario therefore </a:t>
            </a:r>
            <a:r>
              <a:rPr lang="en-CA" u="sng" baseline="0" dirty="0" smtClean="0"/>
              <a:t>rely</a:t>
            </a:r>
            <a:r>
              <a:rPr lang="en-CA" baseline="0" dirty="0" smtClean="0"/>
              <a:t> on support from</a:t>
            </a:r>
            <a:r>
              <a:rPr lang="en-CA" dirty="0" smtClean="0"/>
              <a:t> parents and caregivers, municipalities, corporate sponsors, farmers, local charities, community organizations and many others to make them happen.</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153BBDD-B733-154D-ABB1-B94D2F6BDB8F}" type="slidenum">
              <a:rPr lang="en-US" smtClean="0"/>
              <a:t>18</a:t>
            </a:fld>
            <a:endParaRPr lang="en-US"/>
          </a:p>
        </p:txBody>
      </p:sp>
    </p:spTree>
    <p:extLst>
      <p:ext uri="{BB962C8B-B14F-4D97-AF65-F5344CB8AC3E}">
        <p14:creationId xmlns:p14="http://schemas.microsoft.com/office/powerpoint/2010/main" val="127263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School meals are especially important for some students.</a:t>
            </a:r>
          </a:p>
        </p:txBody>
      </p:sp>
      <p:sp>
        <p:nvSpPr>
          <p:cNvPr id="4" name="Slide Number Placeholder 3"/>
          <p:cNvSpPr>
            <a:spLocks noGrp="1"/>
          </p:cNvSpPr>
          <p:nvPr>
            <p:ph type="sldNum" sz="quarter" idx="10"/>
          </p:nvPr>
        </p:nvSpPr>
        <p:spPr/>
        <p:txBody>
          <a:bodyPr/>
          <a:lstStyle/>
          <a:p>
            <a:fld id="{2153BBDD-B733-154D-ABB1-B94D2F6BDB8F}" type="slidenum">
              <a:rPr lang="en-US" smtClean="0"/>
              <a:t>19</a:t>
            </a:fld>
            <a:endParaRPr lang="en-US"/>
          </a:p>
        </p:txBody>
      </p:sp>
    </p:spTree>
    <p:extLst>
      <p:ext uri="{BB962C8B-B14F-4D97-AF65-F5344CB8AC3E}">
        <p14:creationId xmlns:p14="http://schemas.microsoft.com/office/powerpoint/2010/main" val="70318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These slides have been developed as a part</a:t>
            </a:r>
            <a:r>
              <a:rPr lang="en-CA" sz="1200" kern="1200" baseline="0" dirty="0" smtClean="0">
                <a:solidFill>
                  <a:schemeClr val="tx1"/>
                </a:solidFill>
                <a:effectLst/>
                <a:latin typeface="+mn-lt"/>
                <a:ea typeface="+mn-ea"/>
                <a:cs typeface="+mn-cs"/>
              </a:rPr>
              <a:t> of</a:t>
            </a:r>
            <a:r>
              <a:rPr lang="en-CA" sz="1200" kern="1200" dirty="0" smtClean="0">
                <a:solidFill>
                  <a:schemeClr val="tx1"/>
                </a:solidFill>
                <a:effectLst/>
                <a:latin typeface="+mn-lt"/>
                <a:ea typeface="+mn-ea"/>
                <a:cs typeface="+mn-cs"/>
              </a:rPr>
              <a:t> Sustain Ontario’s</a:t>
            </a:r>
            <a:r>
              <a:rPr lang="en-CA" sz="1200" kern="1200" baseline="0" dirty="0" smtClean="0">
                <a:solidFill>
                  <a:schemeClr val="tx1"/>
                </a:solidFill>
                <a:effectLst/>
                <a:latin typeface="+mn-lt"/>
                <a:ea typeface="+mn-ea"/>
                <a:cs typeface="+mn-cs"/>
              </a:rPr>
              <a:t> “Say </a:t>
            </a:r>
            <a:r>
              <a:rPr lang="en-CA" sz="1200" kern="1200" baseline="0" dirty="0" smtClean="0">
                <a:solidFill>
                  <a:schemeClr val="tx1"/>
                </a:solidFill>
                <a:effectLst/>
                <a:latin typeface="+mn-lt"/>
                <a:ea typeface="+mn-ea"/>
                <a:cs typeface="+mn-cs"/>
              </a:rPr>
              <a:t>Yes! </a:t>
            </a:r>
            <a:r>
              <a:rPr lang="en-CA" sz="1200" kern="1200" baseline="0" dirty="0" smtClean="0">
                <a:solidFill>
                  <a:schemeClr val="tx1"/>
                </a:solidFill>
                <a:effectLst/>
                <a:latin typeface="+mn-lt"/>
                <a:ea typeface="+mn-ea"/>
                <a:cs typeface="+mn-cs"/>
              </a:rPr>
              <a:t>to Good Healthy Food in Schools” initiative, which seeks to provide tools and resources that advocates can use to make the case for school meals and broader school food programs</a:t>
            </a:r>
            <a:r>
              <a:rPr lang="en-CA"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Please consider this document as a template – meaning that </a:t>
            </a:r>
            <a:r>
              <a:rPr lang="en-CA" sz="1200" kern="1200" baseline="0" dirty="0" smtClean="0">
                <a:solidFill>
                  <a:schemeClr val="tx1"/>
                </a:solidFill>
                <a:effectLst/>
                <a:latin typeface="+mn-lt"/>
                <a:ea typeface="+mn-ea"/>
                <a:cs typeface="+mn-cs"/>
              </a:rPr>
              <a:t>we encourage you to use it, share it, and modify it to suit your own circumstances.  This presentation can be used to speak to a variety of audiences, e.g. to advocate to a municipality for more support for your region’s SNP or to advocate to your school board for stronger </a:t>
            </a:r>
            <a:r>
              <a:rPr lang="en-CA" sz="1200" kern="1200" dirty="0" smtClean="0">
                <a:solidFill>
                  <a:schemeClr val="tx1"/>
                </a:solidFill>
                <a:effectLst/>
                <a:latin typeface="+mn-lt"/>
                <a:ea typeface="+mn-ea"/>
                <a:cs typeface="+mn-cs"/>
              </a:rPr>
              <a:t>food literacy education to support and existing meal program.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presentation’s main emphasis is on meal programs but it embeds the critical importance of food literacy programming.</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1" baseline="0" dirty="0" smtClean="0"/>
              <a:t>NOTE TO PRESENTER: </a:t>
            </a:r>
            <a:r>
              <a:rPr lang="en-US" b="0" baseline="0" dirty="0" smtClean="0"/>
              <a:t>Be sure to delete this slide before you deliver your talk.]</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Helvetica Neue Light"/>
              <a:cs typeface="Helvetica Neue Light"/>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In Canada, over 24% of Grade 4 students do not eat breakfast every day.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endParaRPr lang="en-CA"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(Reference:</a:t>
            </a:r>
            <a:r>
              <a:rPr lang="en-US"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Evers S, Taylor J, </a:t>
            </a:r>
            <a:r>
              <a:rPr lang="en-CA" sz="1200" kern="1200" dirty="0" err="1" smtClean="0">
                <a:solidFill>
                  <a:schemeClr val="tx1"/>
                </a:solidFill>
                <a:effectLst/>
                <a:latin typeface="+mn-lt"/>
                <a:ea typeface="+mn-ea"/>
                <a:cs typeface="+mn-cs"/>
              </a:rPr>
              <a:t>Manske</a:t>
            </a:r>
            <a:r>
              <a:rPr lang="en-CA" sz="1200" kern="1200" dirty="0" smtClean="0">
                <a:solidFill>
                  <a:schemeClr val="tx1"/>
                </a:solidFill>
                <a:effectLst/>
                <a:latin typeface="+mn-lt"/>
                <a:ea typeface="+mn-ea"/>
                <a:cs typeface="+mn-cs"/>
              </a:rPr>
              <a:t> S, </a:t>
            </a:r>
            <a:r>
              <a:rPr lang="en-CA" sz="1200" kern="1200" dirty="0" err="1" smtClean="0">
                <a:solidFill>
                  <a:schemeClr val="tx1"/>
                </a:solidFill>
                <a:effectLst/>
                <a:latin typeface="+mn-lt"/>
                <a:ea typeface="+mn-ea"/>
                <a:cs typeface="+mn-cs"/>
              </a:rPr>
              <a:t>Midgett</a:t>
            </a:r>
            <a:r>
              <a:rPr lang="en-CA" sz="1200" kern="1200" dirty="0" smtClean="0">
                <a:solidFill>
                  <a:schemeClr val="tx1"/>
                </a:solidFill>
                <a:effectLst/>
                <a:latin typeface="+mn-lt"/>
                <a:ea typeface="+mn-ea"/>
                <a:cs typeface="+mn-cs"/>
              </a:rPr>
              <a:t> C. Eating and smoking behaviours of school children in southwestern Ontario and Charlottetown, PEI. </a:t>
            </a:r>
            <a:r>
              <a:rPr lang="en-CA" sz="1200" b="1" kern="1200" dirty="0" smtClean="0">
                <a:solidFill>
                  <a:schemeClr val="tx1"/>
                </a:solidFill>
                <a:effectLst/>
                <a:latin typeface="+mn-lt"/>
                <a:ea typeface="+mn-ea"/>
                <a:cs typeface="+mn-cs"/>
              </a:rPr>
              <a:t>Canadian Journal of Public</a:t>
            </a:r>
            <a:r>
              <a:rPr lang="en-CA" sz="1200" b="1" kern="1200" baseline="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Health</a:t>
            </a:r>
            <a:r>
              <a:rPr lang="en-CA" sz="1200" kern="1200" dirty="0" smtClean="0">
                <a:solidFill>
                  <a:schemeClr val="tx1"/>
                </a:solidFill>
                <a:effectLst/>
                <a:latin typeface="+mn-lt"/>
                <a:ea typeface="+mn-ea"/>
                <a:cs typeface="+mn-cs"/>
              </a:rPr>
              <a:t>, 2001; 92: 433-436). </a:t>
            </a: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20</a:t>
            </a:fld>
            <a:endParaRPr lang="en-US"/>
          </a:p>
        </p:txBody>
      </p:sp>
    </p:spTree>
    <p:extLst>
      <p:ext uri="{BB962C8B-B14F-4D97-AF65-F5344CB8AC3E}">
        <p14:creationId xmlns:p14="http://schemas.microsoft.com/office/powerpoint/2010/main" val="55512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By grade 8, the</a:t>
            </a:r>
            <a:r>
              <a:rPr lang="en-CA" sz="1200" kern="1200" baseline="0" dirty="0" smtClean="0">
                <a:solidFill>
                  <a:schemeClr val="tx1"/>
                </a:solidFill>
                <a:effectLst/>
                <a:latin typeface="+mn-lt"/>
                <a:ea typeface="+mn-ea"/>
                <a:cs typeface="+mn-cs"/>
              </a:rPr>
              <a:t> n</a:t>
            </a:r>
            <a:r>
              <a:rPr lang="en-CA" sz="1200" kern="1200" dirty="0" smtClean="0">
                <a:solidFill>
                  <a:schemeClr val="tx1"/>
                </a:solidFill>
                <a:effectLst/>
                <a:latin typeface="+mn-lt"/>
                <a:ea typeface="+mn-ea"/>
                <a:cs typeface="+mn-cs"/>
              </a:rPr>
              <a:t>umber of students skipping breakfast rises to 47% of girls and 33% of boys.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endParaRPr lang="en-CA"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(Reference:</a:t>
            </a:r>
            <a:r>
              <a:rPr lang="en-US"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Evers S, Taylor J, </a:t>
            </a:r>
            <a:r>
              <a:rPr lang="en-CA" sz="1200" kern="1200" dirty="0" err="1" smtClean="0">
                <a:solidFill>
                  <a:schemeClr val="tx1"/>
                </a:solidFill>
                <a:effectLst/>
                <a:latin typeface="+mn-lt"/>
                <a:ea typeface="+mn-ea"/>
                <a:cs typeface="+mn-cs"/>
              </a:rPr>
              <a:t>Manske</a:t>
            </a:r>
            <a:r>
              <a:rPr lang="en-CA" sz="1200" kern="1200" dirty="0" smtClean="0">
                <a:solidFill>
                  <a:schemeClr val="tx1"/>
                </a:solidFill>
                <a:effectLst/>
                <a:latin typeface="+mn-lt"/>
                <a:ea typeface="+mn-ea"/>
                <a:cs typeface="+mn-cs"/>
              </a:rPr>
              <a:t> S, </a:t>
            </a:r>
            <a:r>
              <a:rPr lang="en-CA" sz="1200" kern="1200" dirty="0" err="1" smtClean="0">
                <a:solidFill>
                  <a:schemeClr val="tx1"/>
                </a:solidFill>
                <a:effectLst/>
                <a:latin typeface="+mn-lt"/>
                <a:ea typeface="+mn-ea"/>
                <a:cs typeface="+mn-cs"/>
              </a:rPr>
              <a:t>Midgett</a:t>
            </a:r>
            <a:r>
              <a:rPr lang="en-CA" sz="1200" kern="1200" dirty="0" smtClean="0">
                <a:solidFill>
                  <a:schemeClr val="tx1"/>
                </a:solidFill>
                <a:effectLst/>
                <a:latin typeface="+mn-lt"/>
                <a:ea typeface="+mn-ea"/>
                <a:cs typeface="+mn-cs"/>
              </a:rPr>
              <a:t> C. Eating and smoking behaviours of school children in southwestern Ontario and Charlottetown, PEI. </a:t>
            </a:r>
            <a:r>
              <a:rPr lang="en-CA" sz="1200" b="1" kern="1200" dirty="0" smtClean="0">
                <a:solidFill>
                  <a:schemeClr val="tx1"/>
                </a:solidFill>
                <a:effectLst/>
                <a:latin typeface="+mn-lt"/>
                <a:ea typeface="+mn-ea"/>
                <a:cs typeface="+mn-cs"/>
              </a:rPr>
              <a:t>Canadian Journal of Public</a:t>
            </a:r>
            <a:r>
              <a:rPr lang="en-CA" sz="1200" b="1" kern="1200" baseline="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Health</a:t>
            </a:r>
            <a:r>
              <a:rPr lang="en-CA" sz="1200" kern="1200" dirty="0" smtClean="0">
                <a:solidFill>
                  <a:schemeClr val="tx1"/>
                </a:solidFill>
                <a:effectLst/>
                <a:latin typeface="+mn-lt"/>
                <a:ea typeface="+mn-ea"/>
                <a:cs typeface="+mn-cs"/>
              </a:rPr>
              <a:t>, 2001; 92: 433-436). </a:t>
            </a:r>
          </a:p>
          <a:p>
            <a:endParaRPr lang="en-C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2153BBDD-B733-154D-ABB1-B94D2F6BDB8F}" type="slidenum">
              <a:rPr lang="en-US" smtClean="0"/>
              <a:t>21</a:t>
            </a:fld>
            <a:endParaRPr lang="en-US"/>
          </a:p>
        </p:txBody>
      </p:sp>
    </p:spTree>
    <p:extLst>
      <p:ext uri="{BB962C8B-B14F-4D97-AF65-F5344CB8AC3E}">
        <p14:creationId xmlns:p14="http://schemas.microsoft.com/office/powerpoint/2010/main" val="2560991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Students may skip breakfast for many reasons.  One of these is poverty.</a:t>
            </a:r>
            <a:endParaRPr lang="en-US" dirty="0" smtClean="0">
              <a:latin typeface="Helvetica Neue"/>
              <a:cs typeface="Helvetica Neue"/>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22</a:t>
            </a:fld>
            <a:endParaRPr lang="en-US"/>
          </a:p>
        </p:txBody>
      </p:sp>
    </p:spTree>
    <p:extLst>
      <p:ext uri="{BB962C8B-B14F-4D97-AF65-F5344CB8AC3E}">
        <p14:creationId xmlns:p14="http://schemas.microsoft.com/office/powerpoint/2010/main" val="2070154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In 2012, aro</a:t>
            </a:r>
            <a:r>
              <a:rPr lang="en-US" sz="1200" dirty="0" smtClean="0">
                <a:solidFill>
                  <a:schemeClr val="tx1"/>
                </a:solidFill>
              </a:rPr>
              <a:t>und</a:t>
            </a:r>
            <a:r>
              <a:rPr lang="en-US" sz="1200" baseline="0" dirty="0" smtClean="0">
                <a:solidFill>
                  <a:schemeClr val="tx1"/>
                </a:solidFill>
              </a:rPr>
              <a:t> 1.15 </a:t>
            </a:r>
            <a:r>
              <a:rPr lang="en-US" sz="1200" dirty="0" smtClean="0">
                <a:solidFill>
                  <a:schemeClr val="tx1"/>
                </a:solidFill>
              </a:rPr>
              <a:t>million Canadian children </a:t>
            </a:r>
            <a:r>
              <a:rPr lang="en-US" sz="1200" dirty="0" smtClean="0">
                <a:solidFill>
                  <a:schemeClr val="tx1"/>
                </a:solidFill>
                <a:latin typeface="Helvetica"/>
                <a:cs typeface="Helvetica"/>
              </a:rPr>
              <a:t>lived in</a:t>
            </a:r>
            <a:r>
              <a:rPr lang="en-US" sz="1200" baseline="0" dirty="0" smtClean="0">
                <a:solidFill>
                  <a:schemeClr val="tx1"/>
                </a:solidFill>
                <a:latin typeface="Helvetica"/>
                <a:cs typeface="Helvetica"/>
              </a:rPr>
              <a:t> </a:t>
            </a:r>
            <a:r>
              <a:rPr lang="en-US" sz="1200" dirty="0" smtClean="0">
                <a:solidFill>
                  <a:schemeClr val="tx1"/>
                </a:solidFill>
                <a:latin typeface="Helvetica"/>
                <a:cs typeface="Helvetica"/>
              </a:rPr>
              <a:t>food insecure households – meaning that their</a:t>
            </a:r>
            <a:r>
              <a:rPr lang="en-US" sz="1200" baseline="0" dirty="0" smtClean="0">
                <a:solidFill>
                  <a:schemeClr val="tx1"/>
                </a:solidFill>
                <a:latin typeface="Helvetica"/>
                <a:cs typeface="Helvetica"/>
              </a:rPr>
              <a:t> families</a:t>
            </a:r>
            <a:r>
              <a:rPr lang="en-US" sz="1200" dirty="0" smtClean="0">
                <a:solidFill>
                  <a:schemeClr val="tx1"/>
                </a:solidFill>
                <a:latin typeface="Helvetica"/>
                <a:cs typeface="Helvetica"/>
              </a:rPr>
              <a:t> struggled to afford the food they needed.  </a:t>
            </a:r>
            <a:endParaRPr lang="en-US" sz="12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Helvetica"/>
                <a:cs typeface="Helvetica"/>
              </a:rPr>
              <a:t>** </a:t>
            </a:r>
            <a:br>
              <a:rPr lang="en-US" sz="1200" baseline="0" dirty="0" smtClean="0">
                <a:solidFill>
                  <a:schemeClr val="tx1"/>
                </a:solidFill>
                <a:latin typeface="Helvetica"/>
                <a:cs typeface="Helvetica"/>
              </a:rPr>
            </a:br>
            <a:r>
              <a:rPr lang="en-US" sz="1200" baseline="0" dirty="0" smtClean="0">
                <a:solidFill>
                  <a:schemeClr val="tx1"/>
                </a:solidFill>
                <a:latin typeface="Helvetica"/>
                <a:cs typeface="Helvetica"/>
              </a:rPr>
              <a:t/>
            </a:r>
            <a:br>
              <a:rPr lang="en-US" sz="1200" baseline="0" dirty="0" smtClean="0">
                <a:solidFill>
                  <a:schemeClr val="tx1"/>
                </a:solidFill>
                <a:latin typeface="Helvetica"/>
                <a:cs typeface="Helvetica"/>
              </a:rPr>
            </a:br>
            <a:r>
              <a:rPr lang="en-US" sz="1200" baseline="0" dirty="0" smtClean="0">
                <a:solidFill>
                  <a:schemeClr val="tx1"/>
                </a:solidFill>
                <a:latin typeface="Helvetica"/>
                <a:cs typeface="Helvetica"/>
              </a:rPr>
              <a:t>(Reference: </a:t>
            </a:r>
            <a:r>
              <a:rPr lang="en-CA" sz="1200" baseline="0" dirty="0" err="1" smtClean="0">
                <a:solidFill>
                  <a:schemeClr val="tx1"/>
                </a:solidFill>
                <a:latin typeface="Helvetica"/>
                <a:cs typeface="Helvetica"/>
              </a:rPr>
              <a:t>Tarasuk</a:t>
            </a:r>
            <a:r>
              <a:rPr lang="en-CA" sz="1200" baseline="0" dirty="0" smtClean="0">
                <a:solidFill>
                  <a:schemeClr val="tx1"/>
                </a:solidFill>
                <a:latin typeface="Helvetica"/>
                <a:cs typeface="Helvetica"/>
              </a:rPr>
              <a:t>, V, Mitchell, A, </a:t>
            </a:r>
            <a:r>
              <a:rPr lang="en-CA" sz="1200" baseline="0" dirty="0" err="1" smtClean="0">
                <a:solidFill>
                  <a:schemeClr val="tx1"/>
                </a:solidFill>
                <a:latin typeface="Helvetica"/>
                <a:cs typeface="Helvetica"/>
              </a:rPr>
              <a:t>Dachner</a:t>
            </a:r>
            <a:r>
              <a:rPr lang="en-CA" sz="1200" baseline="0" dirty="0" smtClean="0">
                <a:solidFill>
                  <a:schemeClr val="tx1"/>
                </a:solidFill>
                <a:latin typeface="Helvetica"/>
                <a:cs typeface="Helvetica"/>
              </a:rPr>
              <a:t>, N. (2014). </a:t>
            </a:r>
            <a:r>
              <a:rPr lang="en-CA" sz="1200" b="1" baseline="0" dirty="0" smtClean="0">
                <a:solidFill>
                  <a:schemeClr val="tx1"/>
                </a:solidFill>
                <a:latin typeface="Helvetica"/>
                <a:cs typeface="Helvetica"/>
              </a:rPr>
              <a:t>Household food insecurity in Canada, 2012</a:t>
            </a:r>
            <a:r>
              <a:rPr lang="en-CA" sz="1200" baseline="0" dirty="0" smtClean="0">
                <a:solidFill>
                  <a:schemeClr val="tx1"/>
                </a:solidFill>
                <a:latin typeface="Helvetica"/>
                <a:cs typeface="Helvetica"/>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chemeClr val="tx1"/>
                </a:solidFill>
                <a:latin typeface="Helvetica"/>
                <a:cs typeface="Helvetica"/>
              </a:rPr>
              <a:t>Toronto: Research to identify policy options to reduce food insecurity (PROOF). Available at:</a:t>
            </a:r>
            <a:r>
              <a:rPr lang="en-US" sz="1200" baseline="0" dirty="0" smtClean="0">
                <a:solidFill>
                  <a:schemeClr val="tx1"/>
                </a:solidFill>
                <a:latin typeface="Helvetica"/>
                <a:cs typeface="Helvetica"/>
              </a:rPr>
              <a:t> </a:t>
            </a:r>
            <a:r>
              <a:rPr lang="en-CA" sz="1200" u="sng" kern="1200" dirty="0" smtClean="0">
                <a:solidFill>
                  <a:schemeClr val="tx1"/>
                </a:solidFill>
                <a:effectLst/>
                <a:latin typeface="+mn-lt"/>
                <a:ea typeface="+mn-ea"/>
                <a:cs typeface="+mn-cs"/>
                <a:hlinkClick r:id="rId3"/>
              </a:rPr>
              <a:t>http://nutritionalsciences.lamp.utoronto.ca/resources/proof-annual-reports/annual-report-2012/</a:t>
            </a:r>
            <a:r>
              <a:rPr lang="en-CA" sz="1200" u="sng" kern="12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23</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When we just look at Ontario, the stats tell us that 1 out of 7 (15.2% of) children live in food insecure households.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Helvetica"/>
                <a:cs typeface="Helvetica"/>
              </a:rPr>
              <a:t>** </a:t>
            </a:r>
            <a:br>
              <a:rPr lang="en-US" sz="1200" baseline="0" dirty="0" smtClean="0">
                <a:solidFill>
                  <a:schemeClr val="tx1"/>
                </a:solidFill>
                <a:latin typeface="Helvetica"/>
                <a:cs typeface="Helvetica"/>
              </a:rPr>
            </a:br>
            <a:r>
              <a:rPr lang="en-US" sz="1200" baseline="0" dirty="0" smtClean="0">
                <a:solidFill>
                  <a:schemeClr val="tx1"/>
                </a:solidFill>
                <a:latin typeface="Helvetica"/>
                <a:cs typeface="Helvetica"/>
              </a:rPr>
              <a:t/>
            </a:r>
            <a:br>
              <a:rPr lang="en-US" sz="1200" baseline="0" dirty="0" smtClean="0">
                <a:solidFill>
                  <a:schemeClr val="tx1"/>
                </a:solidFill>
                <a:latin typeface="Helvetica"/>
                <a:cs typeface="Helvetica"/>
              </a:rPr>
            </a:br>
            <a:r>
              <a:rPr lang="en-US" sz="1200" baseline="0" dirty="0" smtClean="0">
                <a:solidFill>
                  <a:schemeClr val="tx1"/>
                </a:solidFill>
                <a:latin typeface="Helvetica"/>
                <a:cs typeface="Helvetica"/>
              </a:rPr>
              <a:t>(Reference: </a:t>
            </a:r>
            <a:r>
              <a:rPr lang="en-CA" sz="1200" baseline="0" dirty="0" err="1" smtClean="0">
                <a:solidFill>
                  <a:schemeClr val="tx1"/>
                </a:solidFill>
                <a:latin typeface="Helvetica"/>
                <a:cs typeface="Helvetica"/>
              </a:rPr>
              <a:t>Tarasuk</a:t>
            </a:r>
            <a:r>
              <a:rPr lang="en-CA" sz="1200" baseline="0" dirty="0" smtClean="0">
                <a:solidFill>
                  <a:schemeClr val="tx1"/>
                </a:solidFill>
                <a:latin typeface="Helvetica"/>
                <a:cs typeface="Helvetica"/>
              </a:rPr>
              <a:t>, V, Mitchell, A, </a:t>
            </a:r>
            <a:r>
              <a:rPr lang="en-CA" sz="1200" baseline="0" dirty="0" err="1" smtClean="0">
                <a:solidFill>
                  <a:schemeClr val="tx1"/>
                </a:solidFill>
                <a:latin typeface="Helvetica"/>
                <a:cs typeface="Helvetica"/>
              </a:rPr>
              <a:t>Dachner</a:t>
            </a:r>
            <a:r>
              <a:rPr lang="en-CA" sz="1200" baseline="0" dirty="0" smtClean="0">
                <a:solidFill>
                  <a:schemeClr val="tx1"/>
                </a:solidFill>
                <a:latin typeface="Helvetica"/>
                <a:cs typeface="Helvetica"/>
              </a:rPr>
              <a:t>, N. (2014). </a:t>
            </a:r>
            <a:r>
              <a:rPr lang="en-CA" sz="1200" b="1" baseline="0" dirty="0" smtClean="0">
                <a:solidFill>
                  <a:schemeClr val="tx1"/>
                </a:solidFill>
                <a:latin typeface="Helvetica"/>
                <a:cs typeface="Helvetica"/>
              </a:rPr>
              <a:t>Household food insecurity in Canada, 2012</a:t>
            </a:r>
            <a:r>
              <a:rPr lang="en-CA" sz="1200" baseline="0" dirty="0" smtClean="0">
                <a:solidFill>
                  <a:schemeClr val="tx1"/>
                </a:solidFill>
                <a:latin typeface="Helvetica"/>
                <a:cs typeface="Helvetica"/>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aseline="0" dirty="0" smtClean="0">
                <a:solidFill>
                  <a:schemeClr val="tx1"/>
                </a:solidFill>
                <a:latin typeface="Helvetica"/>
                <a:cs typeface="Helvetica"/>
              </a:rPr>
              <a:t>Toronto: Research to identify policy options to reduce food insecurity (PROOF). Available at:</a:t>
            </a:r>
            <a:r>
              <a:rPr lang="en-US" sz="1200" baseline="0" dirty="0" smtClean="0">
                <a:solidFill>
                  <a:schemeClr val="tx1"/>
                </a:solidFill>
                <a:latin typeface="Helvetica"/>
                <a:cs typeface="Helvetica"/>
              </a:rPr>
              <a:t> </a:t>
            </a:r>
            <a:r>
              <a:rPr lang="en-CA" sz="1200" u="sng" kern="1200" dirty="0" smtClean="0">
                <a:solidFill>
                  <a:schemeClr val="tx1"/>
                </a:solidFill>
                <a:effectLst/>
                <a:latin typeface="+mn-lt"/>
                <a:ea typeface="+mn-ea"/>
                <a:cs typeface="+mn-cs"/>
                <a:hlinkClick r:id="rId3"/>
              </a:rPr>
              <a:t>http://nutritionalsciences.lamp.utoronto.ca/resources/proof-annual-reports/annual-report-2012/</a:t>
            </a:r>
            <a:r>
              <a:rPr lang="en-CA" sz="1200" u="sng" kern="12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a:t>
            </a:r>
            <a:endParaRPr lang="en-US" sz="1200" dirty="0" smtClean="0">
              <a:solidFill>
                <a:schemeClr val="tx1"/>
              </a:solidFill>
            </a:endParaRPr>
          </a:p>
          <a:p>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solidFill>
                  <a:schemeClr val="tx1"/>
                </a:solidFill>
              </a:rPr>
              <a:t>The study is based on data from the Canadian Community Health Survey,</a:t>
            </a:r>
            <a:r>
              <a:rPr lang="en-CA" baseline="0" dirty="0" smtClean="0">
                <a:solidFill>
                  <a:schemeClr val="tx1"/>
                </a:solidFill>
              </a:rPr>
              <a:t> 2012, which refers to h</a:t>
            </a:r>
            <a:r>
              <a:rPr lang="en-CA" dirty="0" smtClean="0">
                <a:solidFill>
                  <a:schemeClr val="tx1"/>
                </a:solidFill>
              </a:rPr>
              <a:t>ousehold food insecurity as "the inability to acquire or consume an adequate diet quality or sufficient quantity of food in socially acceptable ways, or the uncertainty that one will be able to do so”.  (see http://www.hc-sc.gc.ca/fn-an/surveill/nutrition/commun/insecurit/index-eng.php). </a:t>
            </a:r>
            <a:endParaRPr lang="en-US" dirty="0" smtClean="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24</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a:t>
            </a:r>
            <a:r>
              <a:rPr lang="en-US" sz="1200" kern="1200" baseline="0" dirty="0" smtClean="0">
                <a:solidFill>
                  <a:schemeClr val="tx1"/>
                </a:solidFill>
                <a:effectLst/>
                <a:latin typeface="+mn-lt"/>
                <a:ea typeface="+mn-ea"/>
                <a:cs typeface="+mn-cs"/>
              </a:rPr>
              <a:t> the same time, i</a:t>
            </a:r>
            <a:r>
              <a:rPr lang="en-US" sz="1200" kern="1200" dirty="0" smtClean="0">
                <a:solidFill>
                  <a:schemeClr val="tx1"/>
                </a:solidFill>
                <a:effectLst/>
                <a:latin typeface="+mn-lt"/>
                <a:ea typeface="+mn-ea"/>
                <a:cs typeface="+mn-cs"/>
              </a:rPr>
              <a:t>t’s important to realize that poverty is</a:t>
            </a:r>
            <a:r>
              <a:rPr lang="en-US" sz="1200" kern="1200" baseline="0" dirty="0" smtClean="0">
                <a:solidFill>
                  <a:schemeClr val="tx1"/>
                </a:solidFill>
                <a:effectLst/>
                <a:latin typeface="+mn-lt"/>
                <a:ea typeface="+mn-ea"/>
                <a:cs typeface="+mn-cs"/>
              </a:rPr>
              <a:t> only one of the reasons that children and youth may not eat a morning meal and that all students can benefit from meal programs.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Children may come to school hungry for a number of other reasons including lengthy commutes, early morning practices, not being hungry when</a:t>
            </a:r>
            <a:r>
              <a:rPr lang="en-US" sz="1200" kern="1200" baseline="0" dirty="0" smtClean="0">
                <a:solidFill>
                  <a:schemeClr val="tx1"/>
                </a:solidFill>
                <a:effectLst/>
                <a:latin typeface="+mn-lt"/>
                <a:ea typeface="+mn-ea"/>
                <a:cs typeface="+mn-cs"/>
              </a:rPr>
              <a:t> they wake up</a:t>
            </a:r>
            <a:r>
              <a:rPr lang="en-US" sz="1200" kern="1200" dirty="0" smtClean="0">
                <a:solidFill>
                  <a:schemeClr val="tx1"/>
                </a:solidFill>
                <a:effectLst/>
                <a:latin typeface="+mn-lt"/>
                <a:ea typeface="+mn-ea"/>
                <a:cs typeface="+mn-cs"/>
              </a:rPr>
              <a:t>, and busy family routines in the morning.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Universal program makes it so that all children can eat at least one healthy meal or snack each day and that they are ready to learn when they come into the classroom.</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25</a:t>
            </a:fld>
            <a:endParaRPr lang="en-US"/>
          </a:p>
        </p:txBody>
      </p:sp>
    </p:spTree>
    <p:extLst>
      <p:ext uri="{BB962C8B-B14F-4D97-AF65-F5344CB8AC3E}">
        <p14:creationId xmlns:p14="http://schemas.microsoft.com/office/powerpoint/2010/main" val="1423378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why</a:t>
            </a:r>
            <a:r>
              <a:rPr lang="en-CA" baseline="0" dirty="0" smtClean="0"/>
              <a:t> else do healthy school meals matter?</a:t>
            </a:r>
            <a:endParaRPr lang="en-CA" dirty="0"/>
          </a:p>
        </p:txBody>
      </p:sp>
      <p:sp>
        <p:nvSpPr>
          <p:cNvPr id="4" name="Slide Number Placeholder 3"/>
          <p:cNvSpPr>
            <a:spLocks noGrp="1"/>
          </p:cNvSpPr>
          <p:nvPr>
            <p:ph type="sldNum" sz="quarter" idx="10"/>
          </p:nvPr>
        </p:nvSpPr>
        <p:spPr/>
        <p:txBody>
          <a:bodyPr/>
          <a:lstStyle/>
          <a:p>
            <a:fld id="{2153BBDD-B733-154D-ABB1-B94D2F6BDB8F}" type="slidenum">
              <a:rPr lang="en-US" smtClean="0"/>
              <a:t>26</a:t>
            </a:fld>
            <a:endParaRPr lang="en-US"/>
          </a:p>
        </p:txBody>
      </p:sp>
    </p:spTree>
    <p:extLst>
      <p:ext uri="{BB962C8B-B14F-4D97-AF65-F5344CB8AC3E}">
        <p14:creationId xmlns:p14="http://schemas.microsoft.com/office/powerpoint/2010/main" val="3689245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In addition to</a:t>
            </a:r>
            <a:r>
              <a:rPr lang="en-US" sz="1200" baseline="0" dirty="0" smtClean="0">
                <a:solidFill>
                  <a:schemeClr val="tx1"/>
                </a:solidFill>
                <a:latin typeface="Helvetica"/>
                <a:cs typeface="Helvetica"/>
              </a:rPr>
              <a:t> </a:t>
            </a:r>
            <a:r>
              <a:rPr lang="en-US" dirty="0" smtClean="0">
                <a:solidFill>
                  <a:schemeClr val="tx1"/>
                </a:solidFill>
              </a:rPr>
              <a:t>improving academic achievement and alleviating hunger</a:t>
            </a:r>
            <a:r>
              <a:rPr lang="en-US" sz="1200" dirty="0" smtClean="0">
                <a:solidFill>
                  <a:schemeClr val="tx1"/>
                </a:solidFill>
                <a:latin typeface="Helvetica"/>
                <a:cs typeface="Helvetica"/>
              </a:rPr>
              <a:t>, healthy school meals help</a:t>
            </a:r>
            <a:r>
              <a:rPr lang="en-US" sz="1200" baseline="0" dirty="0" smtClean="0">
                <a:solidFill>
                  <a:schemeClr val="tx1"/>
                </a:solidFill>
                <a:latin typeface="Helvetica"/>
                <a:cs typeface="Helvetica"/>
              </a:rPr>
              <a:t> to </a:t>
            </a:r>
            <a:r>
              <a:rPr lang="en-US" sz="1200" dirty="0" smtClean="0">
                <a:solidFill>
                  <a:schemeClr val="tx1"/>
                </a:solidFill>
                <a:latin typeface="Helvetica"/>
                <a:cs typeface="Helvetica"/>
              </a:rPr>
              <a:t>promote </a:t>
            </a:r>
            <a:r>
              <a:rPr lang="en-US" sz="1200" b="1" dirty="0" smtClean="0">
                <a:solidFill>
                  <a:schemeClr val="tx1"/>
                </a:solidFill>
                <a:latin typeface="Helvetica"/>
                <a:cs typeface="Helvetica"/>
              </a:rPr>
              <a:t>overall student health</a:t>
            </a:r>
            <a:r>
              <a:rPr lang="en-US" sz="1200" b="0" baseline="0" dirty="0" smtClean="0">
                <a:solidFill>
                  <a:schemeClr val="tx1"/>
                </a:solidFill>
                <a:latin typeface="Helvetica"/>
                <a:cs typeface="Helvetica"/>
              </a:rPr>
              <a:t> – not just for children who live in poverty</a:t>
            </a:r>
            <a:r>
              <a:rPr lang="en-US" sz="1200" dirty="0" smtClean="0">
                <a:solidFill>
                  <a:schemeClr val="tx1"/>
                </a:solidFill>
                <a:latin typeface="Helvetica"/>
                <a:cs typeface="Helvetica"/>
              </a:rPr>
              <a:t>.</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27</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As we</a:t>
            </a:r>
            <a:r>
              <a:rPr lang="en-US" sz="1200" baseline="0" dirty="0" smtClean="0">
                <a:solidFill>
                  <a:schemeClr val="tx1"/>
                </a:solidFill>
                <a:latin typeface="Helvetica"/>
                <a:cs typeface="Helvetica"/>
              </a:rPr>
              <a:t> keep hearing, childhood overweight and obesity are rising.  A</a:t>
            </a:r>
            <a:r>
              <a:rPr lang="en-US" sz="1200" dirty="0" smtClean="0">
                <a:solidFill>
                  <a:schemeClr val="tx1"/>
                </a:solidFill>
                <a:latin typeface="Helvetica"/>
                <a:cs typeface="Helvetica"/>
              </a:rPr>
              <a:t>lmost</a:t>
            </a:r>
            <a:r>
              <a:rPr lang="en-US" sz="1200" baseline="0" dirty="0" smtClean="0">
                <a:solidFill>
                  <a:schemeClr val="tx1"/>
                </a:solidFill>
                <a:latin typeface="Helvetica"/>
                <a:cs typeface="Helvetica"/>
              </a:rPr>
              <a:t> </a:t>
            </a:r>
            <a:r>
              <a:rPr lang="en-US" sz="1200" dirty="0" smtClean="0">
                <a:solidFill>
                  <a:schemeClr val="tx1"/>
                </a:solidFill>
                <a:latin typeface="Helvetica"/>
                <a:cs typeface="Helvetica"/>
              </a:rPr>
              <a:t>1 in 3 children in Ontario is now an unhealthy weight.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(Reference: </a:t>
            </a:r>
            <a:r>
              <a:rPr lang="en-US" sz="1200" kern="1200" dirty="0" smtClean="0">
                <a:solidFill>
                  <a:schemeClr val="tx1"/>
                </a:solidFill>
                <a:effectLst/>
                <a:latin typeface="+mn-lt"/>
                <a:ea typeface="+mn-ea"/>
                <a:cs typeface="+mn-cs"/>
              </a:rPr>
              <a:t>Healthy Kids Panel. (2013). </a:t>
            </a:r>
            <a:r>
              <a:rPr lang="en-US" sz="1200" b="1" i="0" kern="1200" dirty="0" smtClean="0">
                <a:solidFill>
                  <a:schemeClr val="tx1"/>
                </a:solidFill>
                <a:effectLst/>
                <a:latin typeface="+mn-lt"/>
                <a:ea typeface="+mn-ea"/>
                <a:cs typeface="+mn-cs"/>
              </a:rPr>
              <a:t>No time to wait: The healthy kids strategy</a:t>
            </a:r>
            <a:r>
              <a:rPr lang="en-US" sz="1200" kern="1200" dirty="0" smtClean="0">
                <a:solidFill>
                  <a:schemeClr val="tx1"/>
                </a:solidFill>
                <a:effectLst/>
                <a:latin typeface="+mn-lt"/>
                <a:ea typeface="+mn-ea"/>
                <a:cs typeface="+mn-cs"/>
              </a:rPr>
              <a:t>. Queen's Printer for Ontario</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Toronto, Ontario.)</a:t>
            </a: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Helvetica"/>
              <a:cs typeface="Helvetica"/>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28</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1200" dirty="0" smtClean="0">
                <a:solidFill>
                  <a:schemeClr val="tx1"/>
                </a:solidFill>
                <a:latin typeface="Helvetica Neue"/>
                <a:cs typeface="Helvetica Neue"/>
              </a:rPr>
              <a:t>No Time to Wait - Ontario’s Healthy Kids Strategy – has</a:t>
            </a:r>
            <a:r>
              <a:rPr lang="en-US" sz="1200" baseline="0" dirty="0" smtClean="0">
                <a:solidFill>
                  <a:schemeClr val="tx1"/>
                </a:solidFill>
                <a:latin typeface="Helvetica Neue"/>
                <a:cs typeface="Helvetica Neue"/>
              </a:rPr>
              <a:t> stated that this is problematic because </a:t>
            </a:r>
            <a:r>
              <a:rPr lang="en-US" sz="1200" dirty="0" smtClean="0">
                <a:solidFill>
                  <a:schemeClr val="tx1"/>
                </a:solidFill>
              </a:rPr>
              <a:t>“If nothing is done, the current generation of children in Ontario will be the first that has a lower quality of life than their parents. They will develop chronic illnesses much younger and be more affected as they age”.</a:t>
            </a:r>
          </a:p>
          <a:p>
            <a:pPr marL="0" marR="0" indent="0" algn="l" defTabSz="457200" rtl="0" eaLnBrk="1" fontAlgn="auto" latinLnBrk="0" hangingPunct="1">
              <a:lnSpc>
                <a:spcPct val="120000"/>
              </a:lnSpc>
              <a:spcBef>
                <a:spcPts val="0"/>
              </a:spcBef>
              <a:spcAft>
                <a:spcPts val="0"/>
              </a:spcAft>
              <a:buClrTx/>
              <a:buSzTx/>
              <a:buFontTx/>
              <a:buNone/>
              <a:tabLst/>
              <a:defRPr/>
            </a:pPr>
            <a:endParaRPr lang="en-US"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(Reference: </a:t>
            </a:r>
            <a:r>
              <a:rPr lang="en-US" sz="1200" kern="1200" dirty="0" smtClean="0">
                <a:solidFill>
                  <a:schemeClr val="tx1"/>
                </a:solidFill>
                <a:effectLst/>
                <a:latin typeface="+mn-lt"/>
                <a:ea typeface="+mn-ea"/>
                <a:cs typeface="+mn-cs"/>
              </a:rPr>
              <a:t>Healthy Kids Panel. (2013). </a:t>
            </a:r>
            <a:r>
              <a:rPr lang="en-US" sz="1200" b="1" i="0" kern="1200" dirty="0" smtClean="0">
                <a:solidFill>
                  <a:schemeClr val="tx1"/>
                </a:solidFill>
                <a:effectLst/>
                <a:latin typeface="+mn-lt"/>
                <a:ea typeface="+mn-ea"/>
                <a:cs typeface="+mn-cs"/>
              </a:rPr>
              <a:t>No time to wait: The healthy kids strategy</a:t>
            </a:r>
            <a:r>
              <a:rPr lang="en-US" sz="1200" kern="1200" dirty="0" smtClean="0">
                <a:solidFill>
                  <a:schemeClr val="tx1"/>
                </a:solidFill>
                <a:effectLst/>
                <a:latin typeface="+mn-lt"/>
                <a:ea typeface="+mn-ea"/>
                <a:cs typeface="+mn-cs"/>
              </a:rPr>
              <a:t>. Queen's Printer for Ontario</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Toronto, Ontario.)</a:t>
            </a: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Helvetica"/>
              <a:cs typeface="Helvetica"/>
            </a:endParaRPr>
          </a:p>
          <a:p>
            <a:pPr marL="0" marR="0" indent="0" algn="l" defTabSz="457200" rtl="0" eaLnBrk="1" fontAlgn="auto" latinLnBrk="0" hangingPunct="1">
              <a:lnSpc>
                <a:spcPct val="120000"/>
              </a:lnSpc>
              <a:spcBef>
                <a:spcPts val="0"/>
              </a:spcBef>
              <a:spcAft>
                <a:spcPts val="0"/>
              </a:spcAft>
              <a:buClrTx/>
              <a:buSzTx/>
              <a:buFontTx/>
              <a:buNone/>
              <a:tabLst/>
              <a:defRPr/>
            </a:pPr>
            <a:endParaRPr lang="en-CA" sz="1200" dirty="0" smtClean="0">
              <a:solidFill>
                <a:schemeClr val="tx1"/>
              </a:solidFill>
            </a:endParaRPr>
          </a:p>
          <a:p>
            <a:pPr>
              <a:lnSpc>
                <a:spcPct val="120000"/>
              </a:lnSpc>
            </a:pPr>
            <a:endParaRPr lang="en-US" sz="1200" dirty="0">
              <a:solidFill>
                <a:schemeClr val="tx1"/>
              </a:solidFill>
              <a:latin typeface="Helvetica Neue"/>
              <a:cs typeface="Helvetica Neue"/>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29</a:t>
            </a:fld>
            <a:endParaRPr lang="en-US"/>
          </a:p>
        </p:txBody>
      </p:sp>
    </p:spTree>
    <p:extLst>
      <p:ext uri="{BB962C8B-B14F-4D97-AF65-F5344CB8AC3E}">
        <p14:creationId xmlns:p14="http://schemas.microsoft.com/office/powerpoint/2010/main" val="242635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School meals offer a big opportunity for positive change.</a:t>
            </a:r>
            <a:endParaRPr lang="en-CA" dirty="0"/>
          </a:p>
        </p:txBody>
      </p:sp>
      <p:sp>
        <p:nvSpPr>
          <p:cNvPr id="4" name="Slide Number Placeholder 3"/>
          <p:cNvSpPr>
            <a:spLocks noGrp="1"/>
          </p:cNvSpPr>
          <p:nvPr>
            <p:ph type="sldNum" sz="quarter" idx="10"/>
          </p:nvPr>
        </p:nvSpPr>
        <p:spPr/>
        <p:txBody>
          <a:bodyPr/>
          <a:lstStyle/>
          <a:p>
            <a:fld id="{2153BBDD-B733-154D-ABB1-B94D2F6BDB8F}" type="slidenum">
              <a:rPr lang="en-US" smtClean="0"/>
              <a:t>3</a:t>
            </a:fld>
            <a:endParaRPr lang="en-US"/>
          </a:p>
        </p:txBody>
      </p:sp>
    </p:spTree>
    <p:extLst>
      <p:ext uri="{BB962C8B-B14F-4D97-AF65-F5344CB8AC3E}">
        <p14:creationId xmlns:p14="http://schemas.microsoft.com/office/powerpoint/2010/main" val="2020005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solidFill>
                  <a:schemeClr val="tx1"/>
                </a:solidFill>
                <a:effectLst/>
              </a:rPr>
              <a:t>Moreover, only half of youth in Ontario </a:t>
            </a:r>
            <a:r>
              <a:rPr lang="en-US" dirty="0" smtClean="0">
                <a:solidFill>
                  <a:schemeClr val="tx1"/>
                </a:solidFill>
              </a:rPr>
              <a:t>consume the recommended number of vegetable and fruit servings per day.</a:t>
            </a:r>
            <a:r>
              <a:rPr lang="en-CA" baseline="0" dirty="0" smtClean="0">
                <a:solidFill>
                  <a:schemeClr val="tx1"/>
                </a:solidFill>
                <a:effectLst/>
              </a:rPr>
              <a:t>  This is a prevalent issue that runs across family income levels.</a:t>
            </a:r>
          </a:p>
          <a:p>
            <a:pPr marL="0" marR="0" indent="0" algn="l" defTabSz="457200" rtl="0" eaLnBrk="1" fontAlgn="auto" latinLnBrk="0" hangingPunct="1">
              <a:lnSpc>
                <a:spcPct val="100000"/>
              </a:lnSpc>
              <a:spcBef>
                <a:spcPts val="0"/>
              </a:spcBef>
              <a:spcAft>
                <a:spcPts val="0"/>
              </a:spcAft>
              <a:buClrTx/>
              <a:buSzTx/>
              <a:buFontTx/>
              <a:buNone/>
              <a:tabLst/>
              <a:defRPr/>
            </a:pPr>
            <a:endParaRPr lang="en-CA" baseline="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baseline="0" dirty="0" smtClean="0">
                <a:solidFill>
                  <a:schemeClr val="tx1"/>
                </a:solidFill>
                <a:effectLst/>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CA" baseline="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baseline="0" dirty="0" smtClean="0">
                <a:solidFill>
                  <a:schemeClr val="tx1"/>
                </a:solidFill>
                <a:effectLst/>
              </a:rPr>
              <a:t>(Reference: </a:t>
            </a:r>
            <a:r>
              <a:rPr lang="en-US" sz="1200" kern="1200" dirty="0" smtClean="0">
                <a:solidFill>
                  <a:schemeClr val="tx1"/>
                </a:solidFill>
                <a:effectLst/>
                <a:latin typeface="+mn-lt"/>
                <a:ea typeface="+mn-ea"/>
                <a:cs typeface="+mn-cs"/>
              </a:rPr>
              <a:t>Ontario Agency for Health Protection and Promotion (Public Health Ontario). (2013). </a:t>
            </a:r>
            <a:r>
              <a:rPr lang="en-US" sz="1200" b="1" i="1" kern="1200" dirty="0" smtClean="0">
                <a:solidFill>
                  <a:schemeClr val="tx1"/>
                </a:solidFill>
                <a:effectLst/>
                <a:latin typeface="+mn-lt"/>
                <a:ea typeface="+mn-ea"/>
                <a:cs typeface="+mn-cs"/>
              </a:rPr>
              <a:t>Addressing obesity in children and youth: Evidence to guide action for Ontario</a:t>
            </a:r>
            <a:r>
              <a:rPr lang="en-US" sz="1200" kern="1200" dirty="0" smtClean="0">
                <a:solidFill>
                  <a:schemeClr val="tx1"/>
                </a:solidFill>
                <a:effectLst/>
                <a:latin typeface="+mn-lt"/>
                <a:ea typeface="+mn-ea"/>
                <a:cs typeface="+mn-cs"/>
              </a:rPr>
              <a:t>. Queen’s Printer for Ontario: Toronto, Canada.  Available</a:t>
            </a:r>
            <a:r>
              <a:rPr lang="en-US" sz="1200" kern="1200" baseline="0" dirty="0" smtClean="0">
                <a:solidFill>
                  <a:schemeClr val="tx1"/>
                </a:solidFill>
                <a:effectLst/>
                <a:latin typeface="+mn-lt"/>
                <a:ea typeface="+mn-ea"/>
                <a:cs typeface="+mn-cs"/>
              </a:rPr>
              <a:t> at: http://www.publichealthontario.ca/en/eRepository/Addressing_Obesity_Children_Youth_Sept2013.pdf). </a:t>
            </a: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30</a:t>
            </a:fld>
            <a:endParaRPr lang="en-US"/>
          </a:p>
        </p:txBody>
      </p:sp>
    </p:spTree>
    <p:extLst>
      <p:ext uri="{BB962C8B-B14F-4D97-AF65-F5344CB8AC3E}">
        <p14:creationId xmlns:p14="http://schemas.microsoft.com/office/powerpoint/2010/main" val="659856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solidFill>
                  <a:schemeClr val="tx1"/>
                </a:solidFill>
              </a:rPr>
              <a:t>These trends are worrisome for many reasons, including for the costs of our health care system.</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31</a:t>
            </a:fld>
            <a:endParaRPr lang="en-US"/>
          </a:p>
        </p:txBody>
      </p:sp>
    </p:spTree>
    <p:extLst>
      <p:ext uri="{BB962C8B-B14F-4D97-AF65-F5344CB8AC3E}">
        <p14:creationId xmlns:p14="http://schemas.microsoft.com/office/powerpoint/2010/main" val="4155735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CA" sz="1200" dirty="0" smtClean="0">
                <a:solidFill>
                  <a:schemeClr val="tx1"/>
                </a:solidFill>
                <a:latin typeface="Helveica"/>
                <a:cs typeface="Helveica"/>
              </a:rPr>
              <a:t>In 2009, obesity cost Ontario</a:t>
            </a:r>
            <a:r>
              <a:rPr lang="en-CA" sz="1200" baseline="0" dirty="0" smtClean="0">
                <a:solidFill>
                  <a:schemeClr val="tx1"/>
                </a:solidFill>
                <a:latin typeface="Helveica"/>
                <a:cs typeface="Helveica"/>
              </a:rPr>
              <a:t> around</a:t>
            </a:r>
            <a:r>
              <a:rPr lang="en-CA" sz="1200" dirty="0" smtClean="0">
                <a:solidFill>
                  <a:schemeClr val="tx1"/>
                </a:solidFill>
                <a:latin typeface="Helveica"/>
                <a:cs typeface="Helveica"/>
              </a:rPr>
              <a:t> $4.5 billion.</a:t>
            </a:r>
            <a:r>
              <a:rPr lang="en-CA" sz="1200" baseline="0" dirty="0" smtClean="0">
                <a:solidFill>
                  <a:schemeClr val="tx1"/>
                </a:solidFill>
                <a:latin typeface="Helveica"/>
                <a:cs typeface="Helveica"/>
              </a:rPr>
              <a:t>  This was made up of approximately </a:t>
            </a:r>
            <a:r>
              <a:rPr lang="en-CA" sz="1200" dirty="0" smtClean="0">
                <a:solidFill>
                  <a:schemeClr val="tx1"/>
                </a:solidFill>
                <a:latin typeface="Helveica"/>
                <a:cs typeface="Helveica"/>
              </a:rPr>
              <a:t>$1.6 billion in direct health care costs and $2.87 billion in indirect costs.  While these</a:t>
            </a:r>
            <a:r>
              <a:rPr lang="en-CA" sz="1200" baseline="0" dirty="0" smtClean="0">
                <a:solidFill>
                  <a:schemeClr val="tx1"/>
                </a:solidFill>
                <a:latin typeface="Helveica"/>
                <a:cs typeface="Helveica"/>
              </a:rPr>
              <a:t> costs included adults too, our future health care costs could be dramatically reduced by supporting healthy kids. </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32</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But the good news is that schools with healthy eating programs have significantly lower rates of obesity.</a:t>
            </a:r>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33</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b="0" dirty="0" smtClean="0"/>
              <a:t>Comprehensive meal programs can provide and support a wide range of other </a:t>
            </a:r>
            <a:r>
              <a:rPr lang="en-CA" sz="1200" b="1" dirty="0" smtClean="0"/>
              <a:t>community benefits</a:t>
            </a:r>
            <a:r>
              <a:rPr lang="en-CA" sz="1200" b="0" dirty="0" smtClean="0"/>
              <a:t> and </a:t>
            </a:r>
            <a:r>
              <a:rPr lang="en-CA" sz="1200" b="1" dirty="0" smtClean="0"/>
              <a:t>learning opportunities</a:t>
            </a:r>
            <a:r>
              <a:rPr lang="en-CA" sz="1200" b="0" dirty="0" smtClean="0"/>
              <a:t>.</a:t>
            </a:r>
            <a:endParaRPr lang="en-CA" sz="1200" b="0" dirty="0" smtClean="0"/>
          </a:p>
        </p:txBody>
      </p:sp>
      <p:sp>
        <p:nvSpPr>
          <p:cNvPr id="4" name="Slide Number Placeholder 3"/>
          <p:cNvSpPr>
            <a:spLocks noGrp="1"/>
          </p:cNvSpPr>
          <p:nvPr>
            <p:ph type="sldNum" sz="quarter" idx="10"/>
          </p:nvPr>
        </p:nvSpPr>
        <p:spPr/>
        <p:txBody>
          <a:bodyPr/>
          <a:lstStyle/>
          <a:p>
            <a:fld id="{2153BBDD-B733-154D-ABB1-B94D2F6BDB8F}" type="slidenum">
              <a:rPr lang="en-US" smtClean="0"/>
              <a:t>34</a:t>
            </a:fld>
            <a:endParaRPr lang="en-US"/>
          </a:p>
        </p:txBody>
      </p:sp>
    </p:spTree>
    <p:extLst>
      <p:ext uri="{BB962C8B-B14F-4D97-AF65-F5344CB8AC3E}">
        <p14:creationId xmlns:p14="http://schemas.microsoft.com/office/powerpoint/2010/main" val="2993108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solidFill>
                  <a:schemeClr val="tx1"/>
                </a:solidFill>
              </a:rPr>
              <a:t>David</a:t>
            </a:r>
            <a:r>
              <a:rPr lang="en-US" baseline="0" dirty="0" smtClean="0">
                <a:solidFill>
                  <a:schemeClr val="tx1"/>
                </a:solidFill>
              </a:rPr>
              <a:t> </a:t>
            </a:r>
            <a:r>
              <a:rPr lang="en-US" baseline="0" dirty="0" err="1" smtClean="0">
                <a:solidFill>
                  <a:schemeClr val="tx1"/>
                </a:solidFill>
              </a:rPr>
              <a:t>Binkle</a:t>
            </a:r>
            <a:r>
              <a:rPr lang="en-US" baseline="0" dirty="0" smtClean="0">
                <a:solidFill>
                  <a:schemeClr val="tx1"/>
                </a:solidFill>
              </a:rPr>
              <a:t>, the food service director at Los Angeles Unified, says that, “School is the biggest restaurant chain in every city and every town. Only nobody knows it.”</a:t>
            </a:r>
          </a:p>
        </p:txBody>
      </p:sp>
      <p:sp>
        <p:nvSpPr>
          <p:cNvPr id="4" name="Slide Number Placeholder 3"/>
          <p:cNvSpPr>
            <a:spLocks noGrp="1"/>
          </p:cNvSpPr>
          <p:nvPr>
            <p:ph type="sldNum" sz="quarter" idx="10"/>
          </p:nvPr>
        </p:nvSpPr>
        <p:spPr/>
        <p:txBody>
          <a:bodyPr/>
          <a:lstStyle/>
          <a:p>
            <a:fld id="{2153BBDD-B733-154D-ABB1-B94D2F6BDB8F}" type="slidenum">
              <a:rPr lang="en-US" smtClean="0"/>
              <a:t>35</a:t>
            </a:fld>
            <a:endParaRPr lang="en-US"/>
          </a:p>
        </p:txBody>
      </p:sp>
    </p:spTree>
    <p:extLst>
      <p:ext uri="{BB962C8B-B14F-4D97-AF65-F5344CB8AC3E}">
        <p14:creationId xmlns:p14="http://schemas.microsoft.com/office/powerpoint/2010/main" val="2989465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Helvetica"/>
                <a:cs typeface="Helvetica"/>
              </a:rPr>
              <a:t>Working collectively, schools can help create enough demand to support sustainable regional agriculture... </a:t>
            </a:r>
            <a:endParaRPr lang="en-US" sz="1200" b="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36</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Helvetica"/>
                <a:cs typeface="Helvetica"/>
              </a:rPr>
              <a:t>…as we have seen in so many</a:t>
            </a:r>
            <a:r>
              <a:rPr lang="en-US" sz="1200" b="0" baseline="0" dirty="0" smtClean="0">
                <a:solidFill>
                  <a:schemeClr val="tx1"/>
                </a:solidFill>
                <a:latin typeface="Helvetica"/>
                <a:cs typeface="Helvetica"/>
              </a:rPr>
              <a:t> </a:t>
            </a:r>
            <a:r>
              <a:rPr lang="en-US" sz="1200" b="0" dirty="0" smtClean="0">
                <a:solidFill>
                  <a:schemeClr val="tx1"/>
                </a:solidFill>
                <a:latin typeface="Helvetica"/>
                <a:cs typeface="Helvetica"/>
              </a:rPr>
              <a:t>successful farm to school</a:t>
            </a:r>
            <a:r>
              <a:rPr lang="en-US" sz="1200" b="0" baseline="0" dirty="0" smtClean="0">
                <a:solidFill>
                  <a:schemeClr val="tx1"/>
                </a:solidFill>
                <a:latin typeface="Helvetica"/>
                <a:cs typeface="Helvetica"/>
              </a:rPr>
              <a:t> </a:t>
            </a:r>
            <a:r>
              <a:rPr lang="en-US" sz="1200" b="0" dirty="0" smtClean="0">
                <a:solidFill>
                  <a:schemeClr val="tx1"/>
                </a:solidFill>
                <a:latin typeface="Helvetica"/>
                <a:cs typeface="Helvetica"/>
              </a:rPr>
              <a:t>programs.</a:t>
            </a:r>
            <a:endParaRPr lang="en-US" sz="1200" b="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37</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These successes translate</a:t>
            </a:r>
            <a:r>
              <a:rPr lang="en-US" sz="1200" baseline="0" dirty="0" smtClean="0">
                <a:solidFill>
                  <a:schemeClr val="tx1"/>
                </a:solidFill>
                <a:latin typeface="Helvetica"/>
                <a:cs typeface="Helvetica"/>
              </a:rPr>
              <a:t> </a:t>
            </a:r>
            <a:r>
              <a:rPr lang="en-US" sz="1200" dirty="0" smtClean="0">
                <a:solidFill>
                  <a:schemeClr val="tx1"/>
                </a:solidFill>
                <a:latin typeface="Helvetica"/>
                <a:cs typeface="Helvetica"/>
              </a:rPr>
              <a:t>can into local prosperity.</a:t>
            </a:r>
            <a:endParaRPr lang="en-US" sz="120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38</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smtClean="0">
                <a:solidFill>
                  <a:schemeClr val="tx1"/>
                </a:solidFill>
              </a:rPr>
              <a:t>A baseline that people often use is that spending $1 on local food adds somewhere</a:t>
            </a:r>
            <a:r>
              <a:rPr lang="en-CA" baseline="0" dirty="0" smtClean="0">
                <a:solidFill>
                  <a:schemeClr val="tx1"/>
                </a:solidFill>
              </a:rPr>
              <a:t> between </a:t>
            </a:r>
            <a:r>
              <a:rPr lang="en-CA" dirty="0" smtClean="0">
                <a:solidFill>
                  <a:schemeClr val="tx1"/>
                </a:solidFill>
              </a:rPr>
              <a:t>$1.4-$2.6 to the wider local economy. (This range is closer to $1.4 in areas where there</a:t>
            </a:r>
            <a:r>
              <a:rPr lang="en-CA" baseline="0" dirty="0" smtClean="0">
                <a:solidFill>
                  <a:schemeClr val="tx1"/>
                </a:solidFill>
              </a:rPr>
              <a:t> are primarily </a:t>
            </a:r>
            <a:r>
              <a:rPr lang="en-CA" dirty="0" smtClean="0">
                <a:solidFill>
                  <a:schemeClr val="tx1"/>
                </a:solidFill>
              </a:rPr>
              <a:t>large-scale farms and $2.6 in areas with mainly small-scale farms.)</a:t>
            </a:r>
          </a:p>
          <a:p>
            <a:pPr algn="l"/>
            <a:endParaRPr lang="en-CA" sz="1200" dirty="0" smtClean="0">
              <a:solidFill>
                <a:schemeClr val="tx1"/>
              </a:solidFill>
              <a:latin typeface="Helvetica"/>
              <a:cs typeface="Helvetica"/>
            </a:endParaRPr>
          </a:p>
          <a:p>
            <a:pPr algn="l"/>
            <a:r>
              <a:rPr lang="en-CA" sz="1200" dirty="0" smtClean="0">
                <a:solidFill>
                  <a:schemeClr val="tx1"/>
                </a:solidFill>
                <a:latin typeface="Helvetica"/>
                <a:cs typeface="Helvetica"/>
              </a:rPr>
              <a:t>** </a:t>
            </a:r>
          </a:p>
          <a:p>
            <a:pPr algn="l"/>
            <a:endParaRPr lang="en-CA" sz="1200" dirty="0" smtClean="0">
              <a:solidFill>
                <a:schemeClr val="tx1"/>
              </a:solidFill>
              <a:latin typeface="Helvetica"/>
              <a:cs typeface="Helvetica"/>
            </a:endParaRPr>
          </a:p>
          <a:p>
            <a:pPr algn="l"/>
            <a:r>
              <a:rPr lang="en-CA" sz="1200" dirty="0" smtClean="0">
                <a:solidFill>
                  <a:schemeClr val="tx1"/>
                </a:solidFill>
                <a:latin typeface="Helvetica"/>
                <a:cs typeface="Helvetica"/>
              </a:rPr>
              <a:t>(Reference: see http://sustainontario.com/2012/07/04/11208/news/multiplier-effect#_ednref11) </a:t>
            </a:r>
            <a:endParaRPr lang="en-US" sz="1200" dirty="0">
              <a:solidFill>
                <a:schemeClr val="tx1"/>
              </a:solidFill>
              <a:latin typeface="Helvetica"/>
              <a:cs typeface="Helvetica"/>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39</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solidFill>
                  <a:schemeClr val="tx1"/>
                </a:solidFill>
              </a:rPr>
              <a:t>When</a:t>
            </a:r>
            <a:r>
              <a:rPr lang="en-CA" baseline="0" dirty="0" smtClean="0">
                <a:solidFill>
                  <a:schemeClr val="tx1"/>
                </a:solidFill>
              </a:rPr>
              <a:t> announcing an increase in funding for Student Nutrition Programs in December 2013, </a:t>
            </a:r>
            <a:r>
              <a:rPr lang="en-CA" dirty="0" smtClean="0">
                <a:solidFill>
                  <a:schemeClr val="tx1"/>
                </a:solidFill>
              </a:rPr>
              <a:t>Teresa</a:t>
            </a:r>
            <a:r>
              <a:rPr lang="en-CA" baseline="0" dirty="0" smtClean="0">
                <a:solidFill>
                  <a:schemeClr val="tx1"/>
                </a:solidFill>
              </a:rPr>
              <a:t> </a:t>
            </a:r>
            <a:r>
              <a:rPr lang="en-CA" baseline="0" dirty="0" err="1" smtClean="0">
                <a:solidFill>
                  <a:schemeClr val="tx1"/>
                </a:solidFill>
              </a:rPr>
              <a:t>Piruzza</a:t>
            </a:r>
            <a:r>
              <a:rPr lang="en-CA" baseline="0" dirty="0" smtClean="0">
                <a:solidFill>
                  <a:schemeClr val="tx1"/>
                </a:solidFill>
              </a:rPr>
              <a:t>, previously Ontario’s Minister of Children and Youth Services, stated that </a:t>
            </a:r>
            <a:r>
              <a:rPr lang="en-CA" dirty="0" smtClean="0">
                <a:solidFill>
                  <a:schemeClr val="tx1"/>
                </a:solidFill>
              </a:rPr>
              <a:t>“Nutritious snacks and meals are critical to the success of every child… We want Ontario’s children to reach their full potential and help build a stronger, more prosperous Ontario.” </a:t>
            </a:r>
            <a:endParaRPr lang="en-US"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solidFill>
                  <a:schemeClr val="tx1"/>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CA"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solidFill>
                  <a:schemeClr val="tx1"/>
                </a:solidFill>
              </a:rPr>
              <a:t>(Reference: See http://www.edu.gov.on.ca/eng/policyfunding/memos/dec2013/NutritionProgramExp.pdf) </a:t>
            </a:r>
            <a:r>
              <a:rPr lang="en-CA" baseline="0"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a:t>
            </a:fld>
            <a:endParaRPr lang="en-US"/>
          </a:p>
        </p:txBody>
      </p:sp>
    </p:spTree>
    <p:extLst>
      <p:ext uri="{BB962C8B-B14F-4D97-AF65-F5344CB8AC3E}">
        <p14:creationId xmlns:p14="http://schemas.microsoft.com/office/powerpoint/2010/main" val="2517347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smtClean="0">
                <a:solidFill>
                  <a:schemeClr val="tx1"/>
                </a:solidFill>
              </a:rPr>
              <a:t>It is estimated that if every household in Ontario spent $10 a week on local food, we would have an additional $2.4 billion in our local economy at the end of the year and create 10,000 new jobs.  </a:t>
            </a:r>
          </a:p>
          <a:p>
            <a:pPr algn="l"/>
            <a:endParaRPr lang="en-CA" sz="1200" dirty="0" smtClean="0">
              <a:solidFill>
                <a:schemeClr val="tx1"/>
              </a:solidFill>
              <a:latin typeface="Helvetica"/>
              <a:cs typeface="Helvetica"/>
            </a:endParaRPr>
          </a:p>
          <a:p>
            <a:pPr algn="l"/>
            <a:r>
              <a:rPr lang="en-CA" sz="1200" dirty="0" smtClean="0">
                <a:solidFill>
                  <a:schemeClr val="tx1"/>
                </a:solidFill>
                <a:latin typeface="Helvetica"/>
                <a:cs typeface="Helvetica"/>
              </a:rPr>
              <a:t>** </a:t>
            </a:r>
            <a:br>
              <a:rPr lang="en-CA" sz="1200" dirty="0" smtClean="0">
                <a:solidFill>
                  <a:schemeClr val="tx1"/>
                </a:solidFill>
                <a:latin typeface="Helvetica"/>
                <a:cs typeface="Helvetica"/>
              </a:rPr>
            </a:br>
            <a:r>
              <a:rPr lang="en-CA" sz="1200" dirty="0" smtClean="0">
                <a:solidFill>
                  <a:schemeClr val="tx1"/>
                </a:solidFill>
                <a:latin typeface="Helvetica"/>
                <a:cs typeface="Helvetica"/>
              </a:rPr>
              <a:t/>
            </a:r>
            <a:br>
              <a:rPr lang="en-CA" sz="1200" dirty="0" smtClean="0">
                <a:solidFill>
                  <a:schemeClr val="tx1"/>
                </a:solidFill>
                <a:latin typeface="Helvetica"/>
                <a:cs typeface="Helvetica"/>
              </a:rPr>
            </a:br>
            <a:r>
              <a:rPr lang="en-CA" sz="1200" dirty="0" smtClean="0">
                <a:solidFill>
                  <a:schemeClr val="tx1"/>
                </a:solidFill>
                <a:latin typeface="Helvetica"/>
                <a:cs typeface="Helvetica"/>
              </a:rPr>
              <a:t>(Reference: see http://www.ontariotable.com/10-challenge-billion-dollar-impact/) </a:t>
            </a:r>
            <a:endParaRPr lang="en-US" sz="1200" dirty="0">
              <a:solidFill>
                <a:schemeClr val="tx1"/>
              </a:solidFill>
              <a:latin typeface="Helvetica"/>
              <a:cs typeface="Helvetica"/>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40</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smtClean="0">
                <a:solidFill>
                  <a:schemeClr val="tx1"/>
                </a:solidFill>
              </a:rPr>
              <a:t>Imagine the impact that our schools could have on our local economy if they bought local food when they</a:t>
            </a:r>
            <a:r>
              <a:rPr lang="en-CA" baseline="0" dirty="0" smtClean="0">
                <a:solidFill>
                  <a:schemeClr val="tx1"/>
                </a:solidFill>
              </a:rPr>
              <a:t> could</a:t>
            </a:r>
            <a:r>
              <a:rPr lang="en-CA" dirty="0" smtClean="0">
                <a:solidFill>
                  <a:schemeClr val="tx1"/>
                </a:solidFill>
              </a:rPr>
              <a:t>!</a:t>
            </a:r>
          </a:p>
          <a:p>
            <a:pPr algn="l"/>
            <a:endParaRPr lang="en-US" sz="1200" dirty="0">
              <a:solidFill>
                <a:schemeClr val="tx1"/>
              </a:solidFill>
              <a:latin typeface="Helvetica"/>
              <a:cs typeface="Helvetica"/>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41</a:t>
            </a:fld>
            <a:endParaRPr lang="en-US"/>
          </a:p>
        </p:txBody>
      </p:sp>
    </p:spTree>
    <p:extLst>
      <p:ext uri="{BB962C8B-B14F-4D97-AF65-F5344CB8AC3E}">
        <p14:creationId xmlns:p14="http://schemas.microsoft.com/office/powerpoint/2010/main" val="734696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Meal programs also offer an incredible opportunity to provide and support good food education</a:t>
            </a:r>
            <a:r>
              <a:rPr lang="en-US" baseline="0" dirty="0" smtClean="0">
                <a:solidFill>
                  <a:schemeClr val="tx1"/>
                </a:solidFill>
              </a:rPr>
              <a:t> in our schools</a:t>
            </a:r>
            <a:r>
              <a:rPr lang="en-US" dirty="0" smtClean="0">
                <a:solidFill>
                  <a:schemeClr val="tx1"/>
                </a:solidFill>
              </a:rPr>
              <a:t>, as we can see from examples across Ontario.</a:t>
            </a:r>
          </a:p>
        </p:txBody>
      </p:sp>
      <p:sp>
        <p:nvSpPr>
          <p:cNvPr id="4" name="Slide Number Placeholder 3"/>
          <p:cNvSpPr>
            <a:spLocks noGrp="1"/>
          </p:cNvSpPr>
          <p:nvPr>
            <p:ph type="sldNum" sz="quarter" idx="10"/>
          </p:nvPr>
        </p:nvSpPr>
        <p:spPr/>
        <p:txBody>
          <a:bodyPr/>
          <a:lstStyle/>
          <a:p>
            <a:fld id="{2153BBDD-B733-154D-ABB1-B94D2F6BDB8F}" type="slidenum">
              <a:rPr lang="en-US" smtClean="0"/>
              <a:t>42</a:t>
            </a:fld>
            <a:endParaRPr lang="en-US"/>
          </a:p>
        </p:txBody>
      </p:sp>
    </p:spTree>
    <p:extLst>
      <p:ext uri="{BB962C8B-B14F-4D97-AF65-F5344CB8AC3E}">
        <p14:creationId xmlns:p14="http://schemas.microsoft.com/office/powerpoint/2010/main" val="1816914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solidFill>
                  <a:schemeClr val="tx1"/>
                </a:solidFill>
              </a:rPr>
              <a:t>3Acres </a:t>
            </a:r>
            <a:r>
              <a:rPr lang="en-US" dirty="0" err="1" smtClean="0">
                <a:solidFill>
                  <a:schemeClr val="tx1"/>
                </a:solidFill>
              </a:rPr>
              <a:t>Tastebuds</a:t>
            </a:r>
            <a:r>
              <a:rPr lang="en-US" dirty="0" smtClean="0">
                <a:solidFill>
                  <a:schemeClr val="tx1"/>
                </a:solidFill>
              </a:rPr>
              <a:t> Local Harvest Program in Hamilton brings local food to the Student Nutrition Programs by bicycle and exposes students to new food items.  Schools are given recipes so that they can make use of the ingredients in creative</a:t>
            </a:r>
            <a:r>
              <a:rPr lang="en-US" baseline="0" dirty="0" smtClean="0">
                <a:solidFill>
                  <a:schemeClr val="tx1"/>
                </a:solidFill>
              </a:rPr>
              <a:t> ways, and the program also provides </a:t>
            </a:r>
            <a:r>
              <a:rPr lang="en-US" dirty="0" smtClean="0">
                <a:solidFill>
                  <a:schemeClr val="tx1"/>
                </a:solidFill>
              </a:rPr>
              <a:t>profiles of vegetables for students to learn from.</a:t>
            </a:r>
            <a:endParaRPr lang="en-CA"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43</a:t>
            </a:fld>
            <a:endParaRPr lang="en-US"/>
          </a:p>
        </p:txBody>
      </p:sp>
    </p:spTree>
    <p:extLst>
      <p:ext uri="{BB962C8B-B14F-4D97-AF65-F5344CB8AC3E}">
        <p14:creationId xmlns:p14="http://schemas.microsoft.com/office/powerpoint/2010/main" val="1693927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solidFill>
                  <a:schemeClr val="tx1"/>
                </a:solidFill>
              </a:rPr>
              <a:t>The Wake Up Wellington Program in Fergus involves culinary arts students to help prepare fresh and nutritious foods for the school meal program.  The students</a:t>
            </a:r>
            <a:r>
              <a:rPr lang="en-US" baseline="0" dirty="0" smtClean="0">
                <a:solidFill>
                  <a:schemeClr val="tx1"/>
                </a:solidFill>
              </a:rPr>
              <a:t> also </a:t>
            </a:r>
            <a:r>
              <a:rPr lang="en-US" dirty="0" smtClean="0">
                <a:solidFill>
                  <a:schemeClr val="tx1"/>
                </a:solidFill>
              </a:rPr>
              <a:t>gain baking and cooking skills.</a:t>
            </a:r>
            <a:endParaRPr lang="en-CA"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44</a:t>
            </a:fld>
            <a:endParaRPr lang="en-US"/>
          </a:p>
        </p:txBody>
      </p:sp>
    </p:spTree>
    <p:extLst>
      <p:ext uri="{BB962C8B-B14F-4D97-AF65-F5344CB8AC3E}">
        <p14:creationId xmlns:p14="http://schemas.microsoft.com/office/powerpoint/2010/main" val="2598459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dirty="0" smtClean="0">
                <a:solidFill>
                  <a:schemeClr val="tx1"/>
                </a:solidFill>
              </a:rPr>
              <a:t>Students in the Glen Shields Breakfast Program in Concord work together, based on their abilities, to help with organizing, setting up, preparing, and cleaning up after school meals. </a:t>
            </a:r>
          </a:p>
          <a:p>
            <a:endParaRPr lang="en-CA"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 discuss and provide input into what meals to prepare. Older students learn responsibility and build community by assisting in running the program, and helping young students with tasks like pouring milk and cutting food.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program has become a </a:t>
            </a:r>
            <a:r>
              <a:rPr lang="en-US" sz="1200" kern="1200" dirty="0" smtClean="0">
                <a:solidFill>
                  <a:schemeClr val="tx1"/>
                </a:solidFill>
                <a:effectLst/>
                <a:latin typeface="+mn-lt"/>
                <a:ea typeface="+mn-ea"/>
                <a:cs typeface="+mn-cs"/>
              </a:rPr>
              <a:t>catalyst for making friends, getting homework help from teachers, and participating in daily arts and crafts.  It has created a community with a focus on health and eating together. </a:t>
            </a:r>
            <a:endParaRPr lang="en-CA"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45</a:t>
            </a:fld>
            <a:endParaRPr lang="en-US"/>
          </a:p>
        </p:txBody>
      </p:sp>
    </p:spTree>
    <p:extLst>
      <p:ext uri="{BB962C8B-B14F-4D97-AF65-F5344CB8AC3E}">
        <p14:creationId xmlns:p14="http://schemas.microsoft.com/office/powerpoint/2010/main" val="975854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The power of healthy school meals and food education are well recognized by the </a:t>
            </a:r>
            <a:r>
              <a:rPr lang="en-US" b="1" dirty="0" smtClean="0">
                <a:solidFill>
                  <a:schemeClr val="tx1"/>
                </a:solidFill>
              </a:rPr>
              <a:t>public</a:t>
            </a:r>
            <a:r>
              <a:rPr lang="en-US" dirty="0" smtClean="0">
                <a:solidFill>
                  <a:schemeClr val="tx1"/>
                </a:solidFill>
              </a:rPr>
              <a:t>.</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46</a:t>
            </a:fld>
            <a:endParaRPr lang="en-US"/>
          </a:p>
        </p:txBody>
      </p:sp>
    </p:spTree>
    <p:extLst>
      <p:ext uri="{BB962C8B-B14F-4D97-AF65-F5344CB8AC3E}">
        <p14:creationId xmlns:p14="http://schemas.microsoft.com/office/powerpoint/2010/main" val="1887721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solidFill>
                  <a:schemeClr val="tx1"/>
                </a:solidFill>
              </a:rPr>
              <a:t>For example,</a:t>
            </a:r>
            <a:r>
              <a:rPr lang="en-US" baseline="0" dirty="0" smtClean="0">
                <a:solidFill>
                  <a:schemeClr val="tx1"/>
                </a:solidFill>
              </a:rPr>
              <a:t> a telephone poll of over 1000 respondents cross Ontario that was conducted in September 2010 for </a:t>
            </a:r>
            <a:r>
              <a:rPr lang="en-US" baseline="0" dirty="0" err="1" smtClean="0">
                <a:solidFill>
                  <a:schemeClr val="tx1"/>
                </a:solidFill>
              </a:rPr>
              <a:t>FoodShare</a:t>
            </a:r>
            <a:r>
              <a:rPr lang="en-US" baseline="0" dirty="0" smtClean="0">
                <a:solidFill>
                  <a:schemeClr val="tx1"/>
                </a:solidFill>
              </a:rPr>
              <a:t> Toronto revealed that…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47</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b="1" dirty="0" smtClean="0">
                <a:solidFill>
                  <a:schemeClr val="tx1"/>
                </a:solidFill>
              </a:rPr>
              <a:t>95% of adults agree</a:t>
            </a:r>
            <a:r>
              <a:rPr lang="en-US" dirty="0" smtClean="0">
                <a:solidFill>
                  <a:schemeClr val="tx1"/>
                </a:solidFill>
              </a:rPr>
              <a:t> that</a:t>
            </a:r>
            <a:r>
              <a:rPr lang="en-CA" dirty="0" smtClean="0">
                <a:solidFill>
                  <a:schemeClr val="tx1"/>
                </a:solidFill>
              </a:rPr>
              <a:t> children should be learning about food and healthy eating in school as a way to combat obesity and</a:t>
            </a:r>
            <a:r>
              <a:rPr lang="en-CA" baseline="0" dirty="0" smtClean="0">
                <a:solidFill>
                  <a:schemeClr val="tx1"/>
                </a:solidFill>
              </a:rPr>
              <a:t> </a:t>
            </a:r>
            <a:r>
              <a:rPr lang="en-CA" dirty="0" smtClean="0">
                <a:solidFill>
                  <a:schemeClr val="tx1"/>
                </a:solidFill>
              </a:rPr>
              <a:t>diabetes.  This overall level of agreement was consistent across almost all demographics and regions. </a:t>
            </a:r>
            <a:r>
              <a:rPr lang="en-CA" b="0" dirty="0" smtClean="0">
                <a:solidFill>
                  <a:schemeClr val="tx1"/>
                </a:solidFill>
              </a:rPr>
              <a:t>You can</a:t>
            </a:r>
            <a:r>
              <a:rPr lang="en-CA" b="0" baseline="0" dirty="0" smtClean="0">
                <a:solidFill>
                  <a:schemeClr val="tx1"/>
                </a:solidFill>
              </a:rPr>
              <a:t> see that </a:t>
            </a:r>
            <a:r>
              <a:rPr lang="en-CA" b="1" dirty="0" smtClean="0">
                <a:solidFill>
                  <a:schemeClr val="tx1"/>
                </a:solidFill>
              </a:rPr>
              <a:t>73%</a:t>
            </a:r>
            <a:r>
              <a:rPr lang="en-CA" b="1" baseline="0" dirty="0" smtClean="0">
                <a:solidFill>
                  <a:schemeClr val="tx1"/>
                </a:solidFill>
              </a:rPr>
              <a:t> strongly agreed with this statement while</a:t>
            </a:r>
            <a:r>
              <a:rPr lang="en-CA" b="1" dirty="0" smtClean="0">
                <a:solidFill>
                  <a:schemeClr val="tx1"/>
                </a:solidFill>
              </a:rPr>
              <a:t> 22% responded</a:t>
            </a:r>
            <a:r>
              <a:rPr lang="en-CA" b="1" baseline="0" dirty="0" smtClean="0">
                <a:solidFill>
                  <a:schemeClr val="tx1"/>
                </a:solidFill>
              </a:rPr>
              <a:t> that they </a:t>
            </a:r>
            <a:r>
              <a:rPr lang="en-CA" b="1" dirty="0" smtClean="0">
                <a:solidFill>
                  <a:schemeClr val="tx1"/>
                </a:solidFill>
              </a:rPr>
              <a:t>somewhat agreed with it</a:t>
            </a:r>
            <a:r>
              <a:rPr lang="en-CA"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48</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95% supported the idea of the Ontario government making</a:t>
            </a:r>
            <a:r>
              <a:rPr lang="en-CA" b="1" dirty="0" smtClean="0">
                <a:solidFill>
                  <a:schemeClr val="tx1"/>
                </a:solidFill>
              </a:rPr>
              <a:t> ‘food literacy’</a:t>
            </a:r>
            <a:r>
              <a:rPr lang="en-CA" dirty="0" smtClean="0">
                <a:solidFill>
                  <a:schemeClr val="tx1"/>
                </a:solidFill>
              </a:rPr>
              <a:t> – teaching students where food comes from, how </a:t>
            </a:r>
          </a:p>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solidFill>
                  <a:schemeClr val="tx1"/>
                </a:solidFill>
              </a:rPr>
              <a:t>to cook, how to grow food and how to eat healthy – </a:t>
            </a:r>
            <a:r>
              <a:rPr lang="en-CA" b="1" dirty="0" smtClean="0">
                <a:solidFill>
                  <a:schemeClr val="tx1"/>
                </a:solidFill>
              </a:rPr>
              <a:t>part of the mainstream school curriculum in Ontario</a:t>
            </a:r>
            <a:r>
              <a:rPr lang="en-CA" dirty="0" smtClean="0">
                <a:solidFill>
                  <a:schemeClr val="tx1"/>
                </a:solidFill>
              </a:rPr>
              <a:t>.  (66%</a:t>
            </a:r>
            <a:r>
              <a:rPr lang="en-CA" baseline="0" dirty="0" smtClean="0">
                <a:solidFill>
                  <a:schemeClr val="tx1"/>
                </a:solidFill>
              </a:rPr>
              <a:t> expressed strong support for this concept while 29% expressed that they somewhat support the idea)</a:t>
            </a:r>
            <a:endParaRPr lang="en-US" sz="1200"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49</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chemeClr val="bg1"/>
                </a:solidFill>
                <a:latin typeface="Helvetica"/>
                <a:cs typeface="Helvetica"/>
              </a:rPr>
              <a:t>So, why do school meals matter?</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is of </a:t>
            </a:r>
            <a:r>
              <a:rPr lang="en-CA" sz="1200" kern="1200" baseline="0" dirty="0" smtClean="0">
                <a:solidFill>
                  <a:schemeClr val="tx1"/>
                </a:solidFill>
                <a:effectLst/>
                <a:latin typeface="+mn-lt"/>
                <a:ea typeface="+mn-ea"/>
                <a:cs typeface="+mn-cs"/>
              </a:rPr>
              <a:t>s</a:t>
            </a:r>
            <a:r>
              <a:rPr lang="en-CA" sz="1200" kern="1200" dirty="0" smtClean="0">
                <a:solidFill>
                  <a:schemeClr val="tx1"/>
                </a:solidFill>
                <a:effectLst/>
                <a:latin typeface="+mn-lt"/>
                <a:ea typeface="+mn-ea"/>
                <a:cs typeface="+mn-cs"/>
              </a:rPr>
              <a:t>tudents enjoying local apples at Eat in Ontario, a </a:t>
            </a:r>
            <a:r>
              <a:rPr lang="en-CA" sz="1200" kern="1200" dirty="0" err="1" smtClean="0">
                <a:solidFill>
                  <a:schemeClr val="tx1"/>
                </a:solidFill>
                <a:effectLst/>
                <a:latin typeface="+mn-lt"/>
                <a:ea typeface="+mn-ea"/>
                <a:cs typeface="+mn-cs"/>
              </a:rPr>
              <a:t>FoodShare</a:t>
            </a:r>
            <a:r>
              <a:rPr lang="en-CA" sz="1200" kern="1200" dirty="0" smtClean="0">
                <a:solidFill>
                  <a:schemeClr val="tx1"/>
                </a:solidFill>
                <a:effectLst/>
                <a:latin typeface="+mn-lt"/>
                <a:ea typeface="+mn-ea"/>
                <a:cs typeface="+mn-cs"/>
              </a:rPr>
              <a:t> Toronto food literacy event; Photo</a:t>
            </a:r>
            <a:r>
              <a:rPr lang="en-CA" sz="1200" kern="1200" baseline="0" dirty="0" smtClean="0">
                <a:solidFill>
                  <a:schemeClr val="tx1"/>
                </a:solidFill>
                <a:effectLst/>
                <a:latin typeface="+mn-lt"/>
                <a:ea typeface="+mn-ea"/>
                <a:cs typeface="+mn-cs"/>
              </a:rPr>
              <a:t> Credit: </a:t>
            </a:r>
            <a:r>
              <a:rPr lang="en-CA" sz="1200" kern="1200" dirty="0" smtClean="0">
                <a:solidFill>
                  <a:schemeClr val="tx1"/>
                </a:solidFill>
                <a:effectLst/>
                <a:latin typeface="+mn-lt"/>
                <a:ea typeface="+mn-ea"/>
                <a:cs typeface="+mn-cs"/>
              </a:rPr>
              <a:t>Laura Berman, </a:t>
            </a:r>
            <a:r>
              <a:rPr lang="en-CA" sz="1200" kern="1200" dirty="0" err="1" smtClean="0">
                <a:solidFill>
                  <a:schemeClr val="tx1"/>
                </a:solidFill>
                <a:effectLst/>
                <a:latin typeface="+mn-lt"/>
                <a:ea typeface="+mn-ea"/>
                <a:cs typeface="+mn-cs"/>
              </a:rPr>
              <a:t>GreenFuse</a:t>
            </a:r>
            <a:r>
              <a:rPr lang="en-CA" sz="1200" kern="1200" dirty="0" smtClean="0">
                <a:solidFill>
                  <a:schemeClr val="tx1"/>
                </a:solidFill>
                <a:effectLst/>
                <a:latin typeface="+mn-lt"/>
                <a:ea typeface="+mn-ea"/>
                <a:cs typeface="+mn-cs"/>
              </a:rPr>
              <a:t> Photography)</a:t>
            </a:r>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t>5</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b="1" dirty="0" smtClean="0">
                <a:solidFill>
                  <a:schemeClr val="tx1"/>
                </a:solidFill>
              </a:rPr>
              <a:t>76% supported the idea of the Ontario government </a:t>
            </a:r>
            <a:r>
              <a:rPr lang="en-CA" sz="1200" b="0" dirty="0" smtClean="0">
                <a:solidFill>
                  <a:schemeClr val="tx1"/>
                </a:solidFill>
                <a:latin typeface="Helvetica"/>
                <a:cs typeface="Helvetica"/>
              </a:rPr>
              <a:t>d</a:t>
            </a:r>
            <a:r>
              <a:rPr lang="en-CA" sz="1200" dirty="0" smtClean="0">
                <a:solidFill>
                  <a:schemeClr val="tx1"/>
                </a:solidFill>
                <a:latin typeface="Helvetica"/>
                <a:cs typeface="Helvetica"/>
              </a:rPr>
              <a:t>irecting all Ontario schools to provide at least one healthy meal including fresh vegetables and fruits and whole grains in the course of the school day. </a:t>
            </a:r>
            <a:r>
              <a:rPr lang="en-CA" dirty="0" smtClean="0">
                <a:solidFill>
                  <a:schemeClr val="tx1"/>
                </a:solidFill>
              </a:rPr>
              <a:t>(48%</a:t>
            </a:r>
            <a:r>
              <a:rPr lang="en-CA" baseline="0" dirty="0" smtClean="0">
                <a:solidFill>
                  <a:schemeClr val="tx1"/>
                </a:solidFill>
              </a:rPr>
              <a:t> expressed strong support for this concept while 28% expressed that they somewhat support the idea).  Note that this question asked about whether the government of Ontario should direct schools to provide a healthy meal, not whether schools should provide a healthy meal.  If the question had asked whether schools should serve healthy meals the numbers likely would have been even higher.</a:t>
            </a:r>
            <a:endParaRPr lang="en-US" sz="1200" dirty="0" smtClean="0">
              <a:solidFill>
                <a:schemeClr val="tx1"/>
              </a:solidFill>
              <a:latin typeface="Helvetica"/>
              <a:cs typeface="Helvetica"/>
            </a:endParaRPr>
          </a:p>
          <a:p>
            <a:pPr algn="l"/>
            <a:endParaRPr lang="en-US" sz="1200" dirty="0">
              <a:solidFill>
                <a:schemeClr val="tx1"/>
              </a:solidFill>
              <a:latin typeface="Helvetica"/>
              <a:cs typeface="Helvetica"/>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50</a:t>
            </a:fld>
            <a:endParaRPr lang="en-US"/>
          </a:p>
        </p:txBody>
      </p:sp>
    </p:spTree>
    <p:extLst>
      <p:ext uri="{BB962C8B-B14F-4D97-AF65-F5344CB8AC3E}">
        <p14:creationId xmlns:p14="http://schemas.microsoft.com/office/powerpoint/2010/main" val="2076993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b="1" dirty="0" smtClean="0">
                <a:solidFill>
                  <a:schemeClr val="tx1"/>
                </a:solidFill>
              </a:rPr>
              <a:t>88% supported the idea that the Ontario government </a:t>
            </a:r>
            <a:r>
              <a:rPr lang="en-CA" sz="1200" b="0" dirty="0" smtClean="0">
                <a:solidFill>
                  <a:schemeClr val="tx1"/>
                </a:solidFill>
                <a:latin typeface="Helvetica"/>
                <a:cs typeface="Helvetica"/>
              </a:rPr>
              <a:t>should</a:t>
            </a:r>
            <a:r>
              <a:rPr lang="en-CA" sz="1200" b="0" baseline="0" dirty="0" smtClean="0">
                <a:solidFill>
                  <a:schemeClr val="tx1"/>
                </a:solidFill>
                <a:latin typeface="Helvetica"/>
                <a:cs typeface="Helvetica"/>
              </a:rPr>
              <a:t> provide incentives for schools to buy and serve locally-produced food </a:t>
            </a:r>
            <a:r>
              <a:rPr lang="en-CA" dirty="0" smtClean="0">
                <a:solidFill>
                  <a:schemeClr val="tx1"/>
                </a:solidFill>
              </a:rPr>
              <a:t>(52%</a:t>
            </a:r>
            <a:r>
              <a:rPr lang="en-CA" baseline="0" dirty="0" smtClean="0">
                <a:solidFill>
                  <a:schemeClr val="tx1"/>
                </a:solidFill>
              </a:rPr>
              <a:t> expressed strong support for this concept while 37% expressed that they somewhat support the idea).</a:t>
            </a:r>
            <a:endParaRPr lang="en-US" sz="1200" dirty="0" smtClean="0">
              <a:solidFill>
                <a:schemeClr val="tx1"/>
              </a:solidFill>
              <a:latin typeface="Helvetica"/>
              <a:cs typeface="Helvetica"/>
            </a:endParaRPr>
          </a:p>
          <a:p>
            <a:pPr algn="l"/>
            <a:endParaRPr lang="en-US" sz="1200" dirty="0">
              <a:solidFill>
                <a:schemeClr val="tx1"/>
              </a:solidFill>
              <a:latin typeface="Helvetica"/>
              <a:cs typeface="Helvetica"/>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51</a:t>
            </a:fld>
            <a:endParaRPr lang="en-US"/>
          </a:p>
        </p:txBody>
      </p:sp>
    </p:spTree>
    <p:extLst>
      <p:ext uri="{BB962C8B-B14F-4D97-AF65-F5344CB8AC3E}">
        <p14:creationId xmlns:p14="http://schemas.microsoft.com/office/powerpoint/2010/main" val="3344444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b="1" dirty="0" smtClean="0">
                <a:solidFill>
                  <a:schemeClr val="tx1"/>
                </a:solidFill>
              </a:rPr>
              <a:t>87% supported the idea that the Ontario government </a:t>
            </a:r>
            <a:r>
              <a:rPr lang="en-CA" sz="1200" b="0" dirty="0" smtClean="0">
                <a:solidFill>
                  <a:schemeClr val="tx1"/>
                </a:solidFill>
                <a:latin typeface="Helvetica"/>
                <a:cs typeface="Helvetica"/>
              </a:rPr>
              <a:t>should</a:t>
            </a:r>
            <a:r>
              <a:rPr lang="en-CA" sz="1200" b="0" baseline="0" dirty="0" smtClean="0">
                <a:solidFill>
                  <a:schemeClr val="tx1"/>
                </a:solidFill>
                <a:latin typeface="Helvetica"/>
                <a:cs typeface="Helvetica"/>
              </a:rPr>
              <a:t> d</a:t>
            </a:r>
            <a:r>
              <a:rPr lang="en-CA" sz="1200" b="0" dirty="0" smtClean="0">
                <a:solidFill>
                  <a:schemeClr val="tx1"/>
                </a:solidFill>
                <a:latin typeface="Helvetica"/>
                <a:cs typeface="Helvetica"/>
              </a:rPr>
              <a:t>irect all schools with available land to build gardens and composters so that students can participate in a hands-on way in the food cycle, while getting physical exercise </a:t>
            </a:r>
            <a:r>
              <a:rPr lang="en-CA" dirty="0" smtClean="0">
                <a:solidFill>
                  <a:schemeClr val="tx1"/>
                </a:solidFill>
              </a:rPr>
              <a:t>(51%</a:t>
            </a:r>
            <a:r>
              <a:rPr lang="en-CA" baseline="0" dirty="0" smtClean="0">
                <a:solidFill>
                  <a:schemeClr val="tx1"/>
                </a:solidFill>
              </a:rPr>
              <a:t> expressed strong support for this concept while 36% expressed that they somewhat support the idea).</a:t>
            </a:r>
            <a:endParaRPr lang="en-US" sz="1200" dirty="0" smtClean="0">
              <a:solidFill>
                <a:schemeClr val="tx1"/>
              </a:solidFill>
              <a:latin typeface="Helvetica"/>
              <a:cs typeface="Helvetica"/>
            </a:endParaRPr>
          </a:p>
          <a:p>
            <a:pPr algn="l"/>
            <a:endParaRPr lang="en-US" sz="1200" dirty="0">
              <a:solidFill>
                <a:schemeClr val="tx1"/>
              </a:solidFill>
              <a:latin typeface="Helvetica"/>
              <a:cs typeface="Helvetica"/>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52</a:t>
            </a:fld>
            <a:endParaRPr lang="en-US"/>
          </a:p>
        </p:txBody>
      </p:sp>
    </p:spTree>
    <p:extLst>
      <p:ext uri="{BB962C8B-B14F-4D97-AF65-F5344CB8AC3E}">
        <p14:creationId xmlns:p14="http://schemas.microsoft.com/office/powerpoint/2010/main" val="12651888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b="1" dirty="0" smtClean="0">
                <a:solidFill>
                  <a:schemeClr val="tx1"/>
                </a:solidFill>
              </a:rPr>
              <a:t>85% supported the idea that students should be taught</a:t>
            </a:r>
            <a:r>
              <a:rPr lang="en-US" b="1" baseline="0" dirty="0" smtClean="0">
                <a:solidFill>
                  <a:schemeClr val="tx1"/>
                </a:solidFill>
              </a:rPr>
              <a:t> how to cook</a:t>
            </a:r>
            <a:r>
              <a:rPr lang="en-CA" sz="1200" b="0" dirty="0" smtClean="0">
                <a:solidFill>
                  <a:schemeClr val="tx1"/>
                </a:solidFill>
                <a:latin typeface="Helvetica"/>
                <a:cs typeface="Helvetica"/>
              </a:rPr>
              <a:t> </a:t>
            </a:r>
            <a:r>
              <a:rPr lang="en-CA" dirty="0" smtClean="0">
                <a:solidFill>
                  <a:schemeClr val="tx1"/>
                </a:solidFill>
              </a:rPr>
              <a:t>(44%</a:t>
            </a:r>
            <a:r>
              <a:rPr lang="en-CA" baseline="0" dirty="0" smtClean="0">
                <a:solidFill>
                  <a:schemeClr val="tx1"/>
                </a:solidFill>
              </a:rPr>
              <a:t> expressed strong support for this concept while 41% expressed that they somewhat support the idea).</a:t>
            </a:r>
            <a:endParaRPr lang="en-US" sz="1200" dirty="0" smtClean="0">
              <a:solidFill>
                <a:schemeClr val="tx1"/>
              </a:solidFill>
              <a:latin typeface="Helvetica"/>
              <a:cs typeface="Helvetica"/>
            </a:endParaRPr>
          </a:p>
          <a:p>
            <a:pPr algn="l"/>
            <a:endParaRPr lang="en-US" sz="1200" dirty="0">
              <a:solidFill>
                <a:schemeClr val="tx1"/>
              </a:solidFill>
              <a:latin typeface="Helvetica"/>
              <a:cs typeface="Helvetica"/>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53</a:t>
            </a:fld>
            <a:endParaRPr lang="en-US"/>
          </a:p>
        </p:txBody>
      </p:sp>
    </p:spTree>
    <p:extLst>
      <p:ext uri="{BB962C8B-B14F-4D97-AF65-F5344CB8AC3E}">
        <p14:creationId xmlns:p14="http://schemas.microsoft.com/office/powerpoint/2010/main" val="3402251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School food programs are a huge success and a vision we all can share.</a:t>
            </a:r>
            <a:endParaRPr lang="en-CA"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54</a:t>
            </a:fld>
            <a:endParaRPr lang="en-US"/>
          </a:p>
        </p:txBody>
      </p:sp>
    </p:spTree>
    <p:extLst>
      <p:ext uri="{BB962C8B-B14F-4D97-AF65-F5344CB8AC3E}">
        <p14:creationId xmlns:p14="http://schemas.microsoft.com/office/powerpoint/2010/main" val="2825041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Healthy children and youth.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a:t>
            </a:r>
            <a:r>
              <a:rPr lang="en-US" sz="1200" b="1" dirty="0" smtClean="0">
                <a:solidFill>
                  <a:schemeClr val="tx1"/>
                </a:solidFill>
                <a:latin typeface="Helvetica"/>
                <a:cs typeface="Helvetica"/>
              </a:rPr>
              <a:t>NOTE</a:t>
            </a:r>
            <a:r>
              <a:rPr lang="en-US" sz="1200" b="1" baseline="0" dirty="0" smtClean="0">
                <a:solidFill>
                  <a:schemeClr val="tx1"/>
                </a:solidFill>
                <a:latin typeface="Helvetica"/>
                <a:cs typeface="Helvetica"/>
              </a:rPr>
              <a:t> TO PRESENTER</a:t>
            </a:r>
            <a:r>
              <a:rPr lang="en-US" sz="1200" baseline="0" dirty="0" smtClean="0">
                <a:solidFill>
                  <a:schemeClr val="tx1"/>
                </a:solidFill>
                <a:latin typeface="Helvetica"/>
                <a:cs typeface="Helvetica"/>
              </a:rPr>
              <a:t>: Consider including photographs from your </a:t>
            </a:r>
            <a:r>
              <a:rPr lang="en-US" sz="1200" baseline="0" dirty="0" smtClean="0">
                <a:solidFill>
                  <a:schemeClr val="tx1"/>
                </a:solidFill>
                <a:latin typeface="Helvetica"/>
                <a:cs typeface="Helvetica"/>
              </a:rPr>
              <a:t>region </a:t>
            </a:r>
            <a:r>
              <a:rPr lang="en-US" sz="1200" baseline="0" dirty="0" smtClean="0">
                <a:solidFill>
                  <a:schemeClr val="tx1"/>
                </a:solidFill>
                <a:latin typeface="Helvetica"/>
                <a:cs typeface="Helvetica"/>
              </a:rPr>
              <a:t>that show healthy children and good food</a:t>
            </a:r>
            <a:r>
              <a:rPr lang="en-US" sz="1200" baseline="0" dirty="0" smtClean="0">
                <a:solidFill>
                  <a:schemeClr val="tx1"/>
                </a:solidFill>
                <a:latin typeface="Helvetica"/>
                <a:cs typeface="Helvetica"/>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Helvetica"/>
              <a:cs typeface="Helvetic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is of a </a:t>
            </a:r>
            <a:r>
              <a:rPr lang="en-CA" sz="1200" kern="1200" baseline="0" dirty="0" smtClean="0">
                <a:solidFill>
                  <a:schemeClr val="tx1"/>
                </a:solidFill>
                <a:effectLst/>
                <a:latin typeface="+mn-lt"/>
                <a:ea typeface="+mn-ea"/>
                <a:cs typeface="+mn-cs"/>
              </a:rPr>
              <a:t>h</a:t>
            </a:r>
            <a:r>
              <a:rPr lang="en-CA" sz="1200" kern="1200" dirty="0" smtClean="0">
                <a:solidFill>
                  <a:schemeClr val="tx1"/>
                </a:solidFill>
                <a:effectLst/>
                <a:latin typeface="+mn-lt"/>
                <a:ea typeface="+mn-ea"/>
                <a:cs typeface="+mn-cs"/>
              </a:rPr>
              <a:t>arvest exploration at Evergreen Heights in </a:t>
            </a:r>
            <a:r>
              <a:rPr lang="en-CA" sz="1200" kern="1200" dirty="0" err="1" smtClean="0">
                <a:solidFill>
                  <a:schemeClr val="tx1"/>
                </a:solidFill>
                <a:effectLst/>
                <a:latin typeface="+mn-lt"/>
                <a:ea typeface="+mn-ea"/>
                <a:cs typeface="+mn-cs"/>
              </a:rPr>
              <a:t>Emsdale</a:t>
            </a:r>
            <a:r>
              <a:rPr lang="en-CA" sz="1200" kern="1200" dirty="0" smtClean="0">
                <a:solidFill>
                  <a:schemeClr val="tx1"/>
                </a:solidFill>
                <a:effectLst/>
                <a:latin typeface="+mn-lt"/>
                <a:ea typeface="+mn-ea"/>
                <a:cs typeface="+mn-cs"/>
              </a:rPr>
              <a:t>, Ontario; Photo</a:t>
            </a:r>
            <a:r>
              <a:rPr lang="en-CA" sz="1200" kern="1200" baseline="0" dirty="0" smtClean="0">
                <a:solidFill>
                  <a:schemeClr val="tx1"/>
                </a:solidFill>
                <a:effectLst/>
                <a:latin typeface="+mn-lt"/>
                <a:ea typeface="+mn-ea"/>
                <a:cs typeface="+mn-cs"/>
              </a:rPr>
              <a:t> Credit: </a:t>
            </a:r>
            <a:r>
              <a:rPr lang="en-CA" sz="1200" kern="1200" dirty="0" smtClean="0">
                <a:solidFill>
                  <a:schemeClr val="tx1"/>
                </a:solidFill>
                <a:effectLst/>
                <a:latin typeface="+mn-lt"/>
                <a:ea typeface="+mn-ea"/>
                <a:cs typeface="+mn-cs"/>
              </a:rPr>
              <a:t>Kelli Ebbs)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1016506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solidFill>
                  <a:schemeClr val="tx1"/>
                </a:solidFill>
              </a:rPr>
              <a:t>Improved learning outcomes.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a:t>
            </a:r>
            <a:r>
              <a:rPr lang="en-US" sz="1200" b="1" dirty="0" smtClean="0">
                <a:solidFill>
                  <a:schemeClr val="tx1"/>
                </a:solidFill>
                <a:latin typeface="Helvetica"/>
                <a:cs typeface="Helvetica"/>
              </a:rPr>
              <a:t>NOTE</a:t>
            </a:r>
            <a:r>
              <a:rPr lang="en-US" sz="1200" b="1" baseline="0" dirty="0" smtClean="0">
                <a:solidFill>
                  <a:schemeClr val="tx1"/>
                </a:solidFill>
                <a:latin typeface="Helvetica"/>
                <a:cs typeface="Helvetica"/>
              </a:rPr>
              <a:t> TO PRESENTER</a:t>
            </a:r>
            <a:r>
              <a:rPr lang="en-US" sz="1200" baseline="0" dirty="0" smtClean="0">
                <a:solidFill>
                  <a:schemeClr val="tx1"/>
                </a:solidFill>
                <a:latin typeface="Helvetica"/>
                <a:cs typeface="Helvetica"/>
              </a:rPr>
              <a:t>: Consider including photographs from your district that show healthy children and good food.]</a:t>
            </a: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9930588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solidFill>
                  <a:schemeClr val="tx1"/>
                </a:solidFill>
              </a:rPr>
              <a:t>Reduced absenteeism and tardiness.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a:t>
            </a:r>
            <a:r>
              <a:rPr lang="en-US" sz="1200" b="1" dirty="0" smtClean="0">
                <a:solidFill>
                  <a:schemeClr val="tx1"/>
                </a:solidFill>
                <a:latin typeface="Helvetica"/>
                <a:cs typeface="Helvetica"/>
              </a:rPr>
              <a:t>NOTE</a:t>
            </a:r>
            <a:r>
              <a:rPr lang="en-US" sz="1200" b="1" baseline="0" dirty="0" smtClean="0">
                <a:solidFill>
                  <a:schemeClr val="tx1"/>
                </a:solidFill>
                <a:latin typeface="Helvetica"/>
                <a:cs typeface="Helvetica"/>
              </a:rPr>
              <a:t> TO PRESENTER</a:t>
            </a:r>
            <a:r>
              <a:rPr lang="en-US" sz="1200" baseline="0" dirty="0" smtClean="0">
                <a:solidFill>
                  <a:schemeClr val="tx1"/>
                </a:solidFill>
                <a:latin typeface="Helvetica"/>
                <a:cs typeface="Helvetica"/>
              </a:rPr>
              <a:t>: Consider including photographs from your district that show healthy children and good food.]</a:t>
            </a: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916205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chemeClr val="tx1"/>
                </a:solidFill>
                <a:latin typeface="Helvetica"/>
                <a:cs typeface="Helvetica"/>
              </a:rPr>
              <a:t>Improved classroom </a:t>
            </a:r>
            <a:r>
              <a:rPr lang="en-US" sz="1200" dirty="0" err="1" smtClean="0">
                <a:solidFill>
                  <a:schemeClr val="tx1"/>
                </a:solidFill>
                <a:latin typeface="Helvetica"/>
                <a:cs typeface="Helvetica"/>
              </a:rPr>
              <a:t>behaviour</a:t>
            </a:r>
            <a:r>
              <a:rPr lang="en-US" sz="1200" dirty="0" smtClean="0">
                <a:solidFill>
                  <a:schemeClr val="tx1"/>
                </a:solidFill>
                <a:latin typeface="Helvetica"/>
                <a:cs typeface="Helvetica"/>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a:t>
            </a:r>
            <a:r>
              <a:rPr lang="en-US" sz="1200" b="1" dirty="0" smtClean="0">
                <a:solidFill>
                  <a:schemeClr val="tx1"/>
                </a:solidFill>
                <a:latin typeface="Helvetica"/>
                <a:cs typeface="Helvetica"/>
              </a:rPr>
              <a:t>NOTE</a:t>
            </a:r>
            <a:r>
              <a:rPr lang="en-US" sz="1200" b="1" baseline="0" dirty="0" smtClean="0">
                <a:solidFill>
                  <a:schemeClr val="tx1"/>
                </a:solidFill>
                <a:latin typeface="Helvetica"/>
                <a:cs typeface="Helvetica"/>
              </a:rPr>
              <a:t> TO PRESENTER</a:t>
            </a:r>
            <a:r>
              <a:rPr lang="en-US" sz="1200" baseline="0" dirty="0" smtClean="0">
                <a:solidFill>
                  <a:schemeClr val="tx1"/>
                </a:solidFill>
                <a:latin typeface="Helvetica"/>
                <a:cs typeface="Helvetica"/>
              </a:rPr>
              <a:t>: Consider including photographs from your district that show healthy children and good food.]</a:t>
            </a: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latin typeface="Helvetica"/>
              <a:cs typeface="Helvetic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(Photo is of a classroom in </a:t>
            </a:r>
            <a:r>
              <a:rPr lang="en-CA" sz="1200" kern="1200" dirty="0" smtClean="0">
                <a:solidFill>
                  <a:schemeClr val="tx1"/>
                </a:solidFill>
                <a:effectLst/>
                <a:latin typeface="+mn-lt"/>
                <a:ea typeface="+mn-ea"/>
                <a:cs typeface="+mn-cs"/>
              </a:rPr>
              <a:t>Evergreen Heights in </a:t>
            </a:r>
            <a:r>
              <a:rPr lang="en-CA" sz="1200" kern="1200" dirty="0" err="1" smtClean="0">
                <a:solidFill>
                  <a:schemeClr val="tx1"/>
                </a:solidFill>
                <a:effectLst/>
                <a:latin typeface="+mn-lt"/>
                <a:ea typeface="+mn-ea"/>
                <a:cs typeface="+mn-cs"/>
              </a:rPr>
              <a:t>Emsdale</a:t>
            </a:r>
            <a:r>
              <a:rPr lang="en-CA" sz="1200" kern="1200" dirty="0" smtClean="0">
                <a:solidFill>
                  <a:schemeClr val="tx1"/>
                </a:solidFill>
                <a:effectLst/>
                <a:latin typeface="+mn-lt"/>
                <a:ea typeface="+mn-ea"/>
                <a:cs typeface="+mn-cs"/>
              </a:rPr>
              <a:t>, Ontario. Each week, the class’ holistic nutritionist</a:t>
            </a:r>
            <a:r>
              <a:rPr lang="en-CA" sz="1200" kern="1200" baseline="0" dirty="0" smtClean="0">
                <a:solidFill>
                  <a:schemeClr val="tx1"/>
                </a:solidFill>
                <a:effectLst/>
                <a:latin typeface="+mn-lt"/>
                <a:ea typeface="+mn-ea"/>
                <a:cs typeface="+mn-cs"/>
              </a:rPr>
              <a:t> would put </a:t>
            </a:r>
            <a:r>
              <a:rPr lang="en-CA" sz="1200" kern="1200" dirty="0" smtClean="0">
                <a:solidFill>
                  <a:schemeClr val="tx1"/>
                </a:solidFill>
                <a:effectLst/>
                <a:latin typeface="+mn-lt"/>
                <a:ea typeface="+mn-ea"/>
                <a:cs typeface="+mn-cs"/>
              </a:rPr>
              <a:t>a new vegetable inside and the kids played 20 questions to guess what it is. One week, in the very early stages of the program, not one kid knew what a beet was. That changed.; Photo</a:t>
            </a:r>
            <a:r>
              <a:rPr lang="en-CA" sz="1200" kern="1200" baseline="0" dirty="0" smtClean="0">
                <a:solidFill>
                  <a:schemeClr val="tx1"/>
                </a:solidFill>
                <a:effectLst/>
                <a:latin typeface="+mn-lt"/>
                <a:ea typeface="+mn-ea"/>
                <a:cs typeface="+mn-cs"/>
              </a:rPr>
              <a:t> Credit: </a:t>
            </a:r>
            <a:r>
              <a:rPr lang="en-CA" sz="1200" kern="1200" dirty="0" smtClean="0">
                <a:solidFill>
                  <a:schemeClr val="tx1"/>
                </a:solidFill>
                <a:effectLst/>
                <a:latin typeface="+mn-lt"/>
                <a:ea typeface="+mn-ea"/>
                <a:cs typeface="+mn-cs"/>
              </a:rPr>
              <a:t>Kelli Ebbs)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8300772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chemeClr val="tx1"/>
                </a:solidFill>
                <a:latin typeface="Helvetica"/>
                <a:cs typeface="Helvetica"/>
              </a:rPr>
              <a:t>Positive relationship</a:t>
            </a:r>
            <a:r>
              <a:rPr lang="en-US" sz="1200" baseline="0" dirty="0" smtClean="0">
                <a:solidFill>
                  <a:schemeClr val="tx1"/>
                </a:solidFill>
                <a:latin typeface="Helvetica"/>
                <a:cs typeface="Helvetica"/>
              </a:rPr>
              <a:t> building.</a:t>
            </a: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a:t>
            </a:r>
            <a:r>
              <a:rPr lang="en-US" sz="1200" b="1" dirty="0" smtClean="0">
                <a:solidFill>
                  <a:schemeClr val="tx1"/>
                </a:solidFill>
                <a:latin typeface="Helvetica"/>
                <a:cs typeface="Helvetica"/>
              </a:rPr>
              <a:t>NOTE</a:t>
            </a:r>
            <a:r>
              <a:rPr lang="en-US" sz="1200" b="1" baseline="0" dirty="0" smtClean="0">
                <a:solidFill>
                  <a:schemeClr val="tx1"/>
                </a:solidFill>
                <a:latin typeface="Helvetica"/>
                <a:cs typeface="Helvetica"/>
              </a:rPr>
              <a:t> TO PRESENTER</a:t>
            </a:r>
            <a:r>
              <a:rPr lang="en-US" sz="1200" baseline="0" dirty="0" smtClean="0">
                <a:solidFill>
                  <a:schemeClr val="tx1"/>
                </a:solidFill>
                <a:latin typeface="Helvetica"/>
                <a:cs typeface="Helvetica"/>
              </a:rPr>
              <a:t>: Consider including photographs from your district that show healthy children and good food.]</a:t>
            </a: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33459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CA" dirty="0" smtClean="0"/>
              <a:t>When children establish</a:t>
            </a:r>
            <a:r>
              <a:rPr lang="en-CA" baseline="0" dirty="0" smtClean="0"/>
              <a:t> h</a:t>
            </a:r>
            <a:r>
              <a:rPr lang="en-CA" dirty="0" smtClean="0"/>
              <a:t>ealthy eating patterns, they are less likely to experiencing chronic diseases later in life. Evidence suggests that the patterns we develop in early childhood tend to be sustained</a:t>
            </a:r>
            <a:r>
              <a:rPr lang="en-CA" baseline="0" dirty="0" smtClean="0"/>
              <a:t> </a:t>
            </a:r>
            <a:r>
              <a:rPr lang="en-CA" dirty="0" smtClean="0"/>
              <a:t>into adulthood.</a:t>
            </a:r>
          </a:p>
          <a:p>
            <a:endParaRPr lang="en-CA" dirty="0" smtClean="0"/>
          </a:p>
          <a:p>
            <a:r>
              <a:rPr lang="en-CA" dirty="0" smtClean="0"/>
              <a:t>** </a:t>
            </a:r>
          </a:p>
          <a:p>
            <a:endParaRPr lang="en-CA" dirty="0" smtClean="0"/>
          </a:p>
          <a:p>
            <a:r>
              <a:rPr lang="en-US" sz="1200" kern="1200" dirty="0" smtClean="0">
                <a:solidFill>
                  <a:schemeClr val="tx1"/>
                </a:solidFill>
                <a:effectLst/>
                <a:latin typeface="+mn-lt"/>
                <a:ea typeface="+mn-ea"/>
                <a:cs typeface="+mn-cs"/>
              </a:rPr>
              <a:t>(Reference: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Health Canada. (2012). </a:t>
            </a:r>
            <a:r>
              <a:rPr lang="en-US" sz="1200" b="1" kern="1200" dirty="0" smtClean="0">
                <a:solidFill>
                  <a:schemeClr val="tx1"/>
                </a:solidFill>
                <a:effectLst/>
                <a:latin typeface="+mn-lt"/>
                <a:ea typeface="+mn-ea"/>
                <a:cs typeface="+mn-cs"/>
              </a:rPr>
              <a:t>Healthy eating after school: Integrating healthy eating into after-school physical activity initiatives.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Ministry of Health.  </a:t>
            </a:r>
            <a:r>
              <a:rPr lang="en-US" sz="1200" i="0" kern="1200" dirty="0" smtClean="0">
                <a:solidFill>
                  <a:schemeClr val="tx1"/>
                </a:solidFill>
                <a:effectLst/>
                <a:latin typeface="+mn-lt"/>
                <a:ea typeface="+mn-ea"/>
                <a:cs typeface="+mn-cs"/>
              </a:rPr>
              <a:t>Available</a:t>
            </a:r>
            <a:r>
              <a:rPr lang="en-US" sz="1200" i="0" kern="1200" baseline="0" dirty="0" smtClean="0">
                <a:solidFill>
                  <a:schemeClr val="tx1"/>
                </a:solidFill>
                <a:effectLst/>
                <a:latin typeface="+mn-lt"/>
                <a:ea typeface="+mn-ea"/>
                <a:cs typeface="+mn-cs"/>
              </a:rPr>
              <a:t> at: http://www.hc-sc.gc.ca/fn-an/pubs/nutrition/heas-saae/index-eng.php) </a:t>
            </a:r>
            <a:r>
              <a:rPr lang="en-US" sz="1200" i="1"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2153BBDD-B733-154D-ABB1-B94D2F6BDB8F}" type="slidenum">
              <a:rPr lang="en-US" smtClean="0"/>
              <a:t>6</a:t>
            </a:fld>
            <a:endParaRPr lang="en-US"/>
          </a:p>
        </p:txBody>
      </p:sp>
    </p:spTree>
    <p:extLst>
      <p:ext uri="{BB962C8B-B14F-4D97-AF65-F5344CB8AC3E}">
        <p14:creationId xmlns:p14="http://schemas.microsoft.com/office/powerpoint/2010/main" val="41272033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chemeClr val="tx1"/>
                </a:solidFill>
                <a:latin typeface="Helvetica"/>
                <a:cs typeface="Helvetica"/>
              </a:rPr>
              <a:t>Healthier local economies,</a:t>
            </a:r>
            <a:r>
              <a:rPr lang="en-US" sz="1200" baseline="0" dirty="0" smtClean="0">
                <a:solidFill>
                  <a:schemeClr val="tx1"/>
                </a:solidFill>
                <a:latin typeface="Helvetica"/>
                <a:cs typeface="Helvetica"/>
              </a:rPr>
              <a:t> </a:t>
            </a:r>
            <a:r>
              <a:rPr lang="en-US" sz="1200" dirty="0" smtClean="0">
                <a:solidFill>
                  <a:schemeClr val="tx1"/>
                </a:solidFill>
                <a:latin typeface="Helvetica"/>
                <a:cs typeface="Helvetica"/>
              </a:rPr>
              <a:t>including more jobs.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a:t>
            </a:r>
            <a:r>
              <a:rPr lang="en-US" sz="1200" b="1" dirty="0" smtClean="0">
                <a:solidFill>
                  <a:schemeClr val="tx1"/>
                </a:solidFill>
                <a:latin typeface="Helvetica"/>
                <a:cs typeface="Helvetica"/>
              </a:rPr>
              <a:t>NOTE</a:t>
            </a:r>
            <a:r>
              <a:rPr lang="en-US" sz="1200" b="1" baseline="0" dirty="0" smtClean="0">
                <a:solidFill>
                  <a:schemeClr val="tx1"/>
                </a:solidFill>
                <a:latin typeface="Helvetica"/>
                <a:cs typeface="Helvetica"/>
              </a:rPr>
              <a:t> TO PRESENTER</a:t>
            </a:r>
            <a:r>
              <a:rPr lang="en-US" sz="1200" baseline="0" dirty="0" smtClean="0">
                <a:solidFill>
                  <a:schemeClr val="tx1"/>
                </a:solidFill>
                <a:latin typeface="Helvetica"/>
                <a:cs typeface="Helvetica"/>
              </a:rPr>
              <a:t>: Consider including photographs from your district that show healthy children and good food.]</a:t>
            </a: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6772436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chemeClr val="tx1"/>
                </a:solidFill>
                <a:latin typeface="Helvetica"/>
                <a:cs typeface="Helvetica"/>
              </a:rPr>
              <a:t>More prudent use of our</a:t>
            </a:r>
            <a:r>
              <a:rPr lang="en-US" sz="1200" baseline="0" dirty="0" smtClean="0">
                <a:solidFill>
                  <a:schemeClr val="tx1"/>
                </a:solidFill>
                <a:latin typeface="Helvetica"/>
                <a:cs typeface="Helvetica"/>
              </a:rPr>
              <a:t> </a:t>
            </a:r>
            <a:r>
              <a:rPr lang="en-US" sz="1200" dirty="0" smtClean="0">
                <a:solidFill>
                  <a:schemeClr val="tx1"/>
                </a:solidFill>
                <a:latin typeface="Helvetica"/>
                <a:cs typeface="Helvetica"/>
              </a:rPr>
              <a:t>resources, including</a:t>
            </a:r>
            <a:r>
              <a:rPr lang="en-US" sz="1200" baseline="0" dirty="0" smtClean="0">
                <a:solidFill>
                  <a:schemeClr val="tx1"/>
                </a:solidFill>
                <a:latin typeface="Helvetica"/>
                <a:cs typeface="Helvetica"/>
              </a:rPr>
              <a:t> </a:t>
            </a:r>
            <a:r>
              <a:rPr lang="en-US" sz="1200" dirty="0" smtClean="0">
                <a:solidFill>
                  <a:schemeClr val="tx1"/>
                </a:solidFill>
                <a:latin typeface="Helvetica"/>
                <a:cs typeface="Helvetica"/>
              </a:rPr>
              <a:t>natural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a:t>
            </a:r>
            <a:r>
              <a:rPr lang="en-US" sz="1200" b="1" dirty="0" smtClean="0">
                <a:solidFill>
                  <a:schemeClr val="tx1"/>
                </a:solidFill>
                <a:latin typeface="Helvetica"/>
                <a:cs typeface="Helvetica"/>
              </a:rPr>
              <a:t>NOTE</a:t>
            </a:r>
            <a:r>
              <a:rPr lang="en-US" sz="1200" b="1" baseline="0" dirty="0" smtClean="0">
                <a:solidFill>
                  <a:schemeClr val="tx1"/>
                </a:solidFill>
                <a:latin typeface="Helvetica"/>
                <a:cs typeface="Helvetica"/>
              </a:rPr>
              <a:t> TO PRESENTER</a:t>
            </a:r>
            <a:r>
              <a:rPr lang="en-US" sz="1200" baseline="0" dirty="0" smtClean="0">
                <a:solidFill>
                  <a:schemeClr val="tx1"/>
                </a:solidFill>
                <a:latin typeface="Helvetica"/>
                <a:cs typeface="Helvetica"/>
              </a:rPr>
              <a:t>: Consider including photographs from your district that show healthy children and good food.]</a:t>
            </a: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5363738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US" sz="1200" dirty="0" smtClean="0">
                <a:solidFill>
                  <a:schemeClr val="tx1"/>
                </a:solidFill>
                <a:latin typeface="Helvetica"/>
                <a:cs typeface="Helvetica"/>
              </a:rPr>
              <a:t>The opportunity to make a</a:t>
            </a:r>
            <a:r>
              <a:rPr lang="en-US" sz="1200" baseline="0" dirty="0" smtClean="0">
                <a:solidFill>
                  <a:schemeClr val="tx1"/>
                </a:solidFill>
                <a:latin typeface="Helvetica"/>
                <a:cs typeface="Helvetica"/>
              </a:rPr>
              <a:t> </a:t>
            </a:r>
            <a:r>
              <a:rPr lang="en-US" sz="1200" dirty="0" smtClean="0">
                <a:solidFill>
                  <a:schemeClr val="tx1"/>
                </a:solidFill>
                <a:latin typeface="Helvetica"/>
                <a:cs typeface="Helvetica"/>
              </a:rPr>
              <a:t>real and lasting contribution</a:t>
            </a:r>
            <a:r>
              <a:rPr lang="en-US" sz="1200" baseline="0" dirty="0" smtClean="0">
                <a:solidFill>
                  <a:schemeClr val="tx1"/>
                </a:solidFill>
                <a:latin typeface="Helvetica"/>
                <a:cs typeface="Helvetica"/>
              </a:rPr>
              <a:t> </a:t>
            </a:r>
            <a:r>
              <a:rPr lang="en-US" sz="1200" dirty="0" smtClean="0">
                <a:solidFill>
                  <a:schemeClr val="tx1"/>
                </a:solidFill>
                <a:latin typeface="Helvetica"/>
                <a:cs typeface="Helvetica"/>
              </a:rPr>
              <a:t>to the future.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Helvetica"/>
                <a:cs typeface="Helvetica"/>
              </a:rPr>
              <a:t>[</a:t>
            </a:r>
            <a:r>
              <a:rPr lang="en-US" sz="1200" b="1" dirty="0" smtClean="0">
                <a:solidFill>
                  <a:schemeClr val="tx1"/>
                </a:solidFill>
                <a:latin typeface="Helvetica"/>
                <a:cs typeface="Helvetica"/>
              </a:rPr>
              <a:t>NOTE</a:t>
            </a:r>
            <a:r>
              <a:rPr lang="en-US" sz="1200" b="1" baseline="0" dirty="0" smtClean="0">
                <a:solidFill>
                  <a:schemeClr val="tx1"/>
                </a:solidFill>
                <a:latin typeface="Helvetica"/>
                <a:cs typeface="Helvetica"/>
              </a:rPr>
              <a:t> TO PRESENTER</a:t>
            </a:r>
            <a:r>
              <a:rPr lang="en-US" sz="1200" baseline="0" dirty="0" smtClean="0">
                <a:solidFill>
                  <a:schemeClr val="tx1"/>
                </a:solidFill>
                <a:latin typeface="Helvetica"/>
                <a:cs typeface="Helvetica"/>
              </a:rPr>
              <a:t>: Consider including photographs from your district that show healthy children and good food.]</a:t>
            </a:r>
            <a:endParaRPr lang="en-US" sz="1200" dirty="0" smtClean="0">
              <a:solidFill>
                <a:schemeClr val="tx1"/>
              </a:solidFill>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0343726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gn="l"/>
            <a:r>
              <a:rPr lang="en-CA" sz="1200" dirty="0" smtClean="0">
                <a:solidFill>
                  <a:schemeClr val="tx1"/>
                </a:solidFill>
              </a:rPr>
              <a:t>Building a strong program will require </a:t>
            </a:r>
            <a:r>
              <a:rPr lang="en-CA" sz="1200" b="1" dirty="0" smtClean="0">
                <a:solidFill>
                  <a:schemeClr val="tx1"/>
                </a:solidFill>
              </a:rPr>
              <a:t>support from everyone</a:t>
            </a:r>
            <a:r>
              <a:rPr lang="en-CA" sz="1200" dirty="0" smtClean="0">
                <a:solidFill>
                  <a:schemeClr val="tx1"/>
                </a:solidFill>
              </a:rPr>
              <a:t> including parents, community volunteers, teachers, school staff and boards, farmers, local businesses, community organizations, governments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dirty="0" smtClean="0">
              <a:solidFill>
                <a:schemeClr val="tx1"/>
              </a:solidFill>
              <a:latin typeface="Helvetica"/>
              <a:cs typeface="Helvetica"/>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1089442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smtClean="0">
                <a:solidFill>
                  <a:schemeClr val="tx1"/>
                </a:solidFill>
                <a:latin typeface="Helvetica"/>
                <a:cs typeface="Helvetica"/>
              </a:rPr>
              <a:t>What are you doing</a:t>
            </a:r>
            <a:r>
              <a:rPr lang="en-US" sz="1200" baseline="0" dirty="0" smtClean="0">
                <a:solidFill>
                  <a:schemeClr val="tx1"/>
                </a:solidFill>
                <a:latin typeface="Helvetica"/>
                <a:cs typeface="Helvetica"/>
              </a:rPr>
              <a:t> to Say </a:t>
            </a:r>
            <a:r>
              <a:rPr lang="en-US" sz="1200" baseline="0" dirty="0" smtClean="0">
                <a:solidFill>
                  <a:schemeClr val="tx1"/>
                </a:solidFill>
                <a:latin typeface="Helvetica"/>
                <a:cs typeface="Helvetica"/>
              </a:rPr>
              <a:t>Yes! </a:t>
            </a:r>
            <a:r>
              <a:rPr lang="en-US" sz="1200" baseline="0" dirty="0" smtClean="0">
                <a:solidFill>
                  <a:schemeClr val="tx1"/>
                </a:solidFill>
                <a:latin typeface="Helvetica"/>
                <a:cs typeface="Helvetica"/>
              </a:rPr>
              <a:t>to good healthy food in schools?</a:t>
            </a:r>
            <a:endParaRPr lang="en-US" sz="1200" dirty="0" smtClean="0">
              <a:solidFill>
                <a:schemeClr val="tx1"/>
              </a:solidFill>
              <a:latin typeface="Helvetica"/>
              <a:cs typeface="Helvetica"/>
            </a:endParaRPr>
          </a:p>
          <a:p>
            <a:endParaRPr lang="en-US" sz="1200" i="1" dirty="0">
              <a:solidFill>
                <a:schemeClr val="tx1"/>
              </a:solidFill>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9149757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153BBDD-B733-154D-ABB1-B94D2F6BDB8F}" type="slidenum">
              <a:rPr lang="en-US" smtClean="0"/>
              <a:t>65</a:t>
            </a:fld>
            <a:endParaRPr lang="en-US"/>
          </a:p>
        </p:txBody>
      </p:sp>
    </p:spTree>
    <p:extLst>
      <p:ext uri="{BB962C8B-B14F-4D97-AF65-F5344CB8AC3E}">
        <p14:creationId xmlns:p14="http://schemas.microsoft.com/office/powerpoint/2010/main" val="377579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smtClean="0"/>
              <a:t>In fact, according to </a:t>
            </a:r>
            <a:r>
              <a:rPr lang="en-US" i="1" dirty="0" smtClean="0"/>
              <a:t>the Journal</a:t>
            </a:r>
            <a:r>
              <a:rPr lang="en-US" i="1" baseline="0" dirty="0" smtClean="0"/>
              <a:t> for Health Economics, </a:t>
            </a:r>
            <a:r>
              <a:rPr lang="en-US" i="0" baseline="0" dirty="0" smtClean="0"/>
              <a:t>school</a:t>
            </a:r>
            <a:r>
              <a:rPr lang="en-US" baseline="0" dirty="0" smtClean="0"/>
              <a:t> meals can </a:t>
            </a:r>
            <a:r>
              <a:rPr lang="en-US" dirty="0" smtClean="0"/>
              <a:t>make an almost immediate difference in academic achievement.</a:t>
            </a:r>
          </a:p>
          <a:p>
            <a:endParaRPr lang="en-US" dirty="0" smtClean="0"/>
          </a:p>
          <a:p>
            <a:r>
              <a:rPr lang="en-US" dirty="0" smtClean="0"/>
              <a:t>** </a:t>
            </a:r>
          </a:p>
          <a:p>
            <a:endParaRPr lang="en-US" dirty="0" smtClean="0"/>
          </a:p>
          <a:p>
            <a:pPr rtl="0"/>
            <a:r>
              <a:rPr lang="en-US" dirty="0" smtClean="0"/>
              <a:t>(Reference: </a:t>
            </a:r>
            <a:r>
              <a:rPr lang="en-CA" sz="1200" kern="1200" dirty="0" err="1" smtClean="0">
                <a:solidFill>
                  <a:schemeClr val="tx1"/>
                </a:solidFill>
                <a:effectLst/>
                <a:latin typeface="+mn-lt"/>
                <a:ea typeface="+mn-ea"/>
                <a:cs typeface="+mn-cs"/>
              </a:rPr>
              <a:t>Michèle</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Belot</a:t>
            </a:r>
            <a:r>
              <a:rPr lang="en-CA" sz="1200" kern="1200" dirty="0" smtClean="0">
                <a:solidFill>
                  <a:schemeClr val="tx1"/>
                </a:solidFill>
                <a:effectLst/>
                <a:latin typeface="+mn-lt"/>
                <a:ea typeface="+mn-ea"/>
                <a:cs typeface="+mn-cs"/>
              </a:rPr>
              <a:t> and Jonathan James (2011). “Healthy School Meals and Educational Outcomes.” </a:t>
            </a:r>
          </a:p>
          <a:p>
            <a:pPr rtl="0"/>
            <a:r>
              <a:rPr lang="en-CA" sz="1200" b="1" kern="1200" dirty="0" smtClean="0">
                <a:solidFill>
                  <a:schemeClr val="tx1"/>
                </a:solidFill>
                <a:effectLst/>
                <a:latin typeface="+mn-lt"/>
                <a:ea typeface="+mn-ea"/>
                <a:cs typeface="+mn-cs"/>
              </a:rPr>
              <a:t>Journal of Health Economics</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303(3), pp. 489–504.)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153BBDD-B733-154D-ABB1-B94D2F6BDB8F}" type="slidenum">
              <a:rPr lang="en-US" smtClean="0"/>
              <a:t>7</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a:lnSpc>
                <a:spcPct val="120000"/>
              </a:lnSpc>
            </a:pPr>
            <a:r>
              <a:rPr lang="en-US" sz="1200" dirty="0" smtClean="0">
                <a:solidFill>
                  <a:schemeClr val="bg1"/>
                </a:solidFill>
                <a:latin typeface="Helvetica Neue"/>
                <a:cs typeface="Helvetica Neue"/>
              </a:rPr>
              <a:t>And they have a positive effect</a:t>
            </a:r>
            <a:r>
              <a:rPr lang="en-US" sz="1200" baseline="0" dirty="0" smtClean="0">
                <a:solidFill>
                  <a:schemeClr val="bg1"/>
                </a:solidFill>
                <a:latin typeface="Helvetica Neue"/>
                <a:cs typeface="Helvetica Neue"/>
              </a:rPr>
              <a:t> </a:t>
            </a:r>
            <a:r>
              <a:rPr lang="en-US" sz="1200" dirty="0" smtClean="0">
                <a:solidFill>
                  <a:schemeClr val="bg1"/>
                </a:solidFill>
                <a:latin typeface="Helvetica Neue"/>
                <a:cs typeface="Helvetica Neue"/>
              </a:rPr>
              <a:t>on attendance and class </a:t>
            </a:r>
            <a:r>
              <a:rPr lang="en-US" sz="1200" dirty="0" err="1" smtClean="0">
                <a:solidFill>
                  <a:schemeClr val="bg1"/>
                </a:solidFill>
                <a:latin typeface="Helvetica Neue"/>
                <a:cs typeface="Helvetica Neue"/>
              </a:rPr>
              <a:t>behaviour</a:t>
            </a:r>
            <a:r>
              <a:rPr lang="en-US" sz="1200" dirty="0" smtClean="0">
                <a:solidFill>
                  <a:schemeClr val="bg1"/>
                </a:solidFill>
                <a:latin typeface="Helvetica Neue"/>
                <a:cs typeface="Helvetica Neue"/>
              </a:rPr>
              <a:t>, too.</a:t>
            </a:r>
          </a:p>
          <a:p>
            <a:pPr>
              <a:lnSpc>
                <a:spcPct val="120000"/>
              </a:lnSpc>
            </a:pPr>
            <a:endParaRPr lang="en-US" sz="1200" dirty="0" smtClean="0">
              <a:solidFill>
                <a:schemeClr val="bg1"/>
              </a:solidFill>
              <a:latin typeface="Helvetica Neue"/>
              <a:cs typeface="Helvetica Neue"/>
            </a:endParaRPr>
          </a:p>
          <a:p>
            <a:pPr>
              <a:lnSpc>
                <a:spcPct val="120000"/>
              </a:lnSpc>
            </a:pPr>
            <a:r>
              <a:rPr lang="en-US" sz="1200" dirty="0" smtClean="0">
                <a:solidFill>
                  <a:schemeClr val="bg1"/>
                </a:solidFill>
                <a:latin typeface="Helvetica Neue"/>
                <a:cs typeface="Helvetica Neue"/>
              </a:rPr>
              <a:t>** </a:t>
            </a:r>
            <a:br>
              <a:rPr lang="en-US" sz="1200" dirty="0" smtClean="0">
                <a:solidFill>
                  <a:schemeClr val="bg1"/>
                </a:solidFill>
                <a:latin typeface="Helvetica Neue"/>
                <a:cs typeface="Helvetica Neue"/>
              </a:rPr>
            </a:br>
            <a:r>
              <a:rPr lang="en-US" sz="1200" dirty="0" smtClean="0">
                <a:solidFill>
                  <a:schemeClr val="bg1"/>
                </a:solidFill>
                <a:latin typeface="Helvetica Neue"/>
                <a:cs typeface="Helvetica Neue"/>
              </a:rPr>
              <a:t/>
            </a:r>
            <a:br>
              <a:rPr lang="en-US" sz="1200" dirty="0" smtClean="0">
                <a:solidFill>
                  <a:schemeClr val="bg1"/>
                </a:solidFill>
                <a:latin typeface="Helvetica Neue"/>
                <a:cs typeface="Helvetica Neue"/>
              </a:rPr>
            </a:br>
            <a:r>
              <a:rPr lang="en-US" sz="1200" dirty="0" smtClean="0">
                <a:solidFill>
                  <a:schemeClr val="bg1"/>
                </a:solidFill>
                <a:latin typeface="Helvetica Neue"/>
                <a:cs typeface="Helvetica Neue"/>
              </a:rPr>
              <a:t>(Reference: </a:t>
            </a:r>
            <a:r>
              <a:rPr lang="en-CA" sz="1200" dirty="0" smtClean="0">
                <a:solidFill>
                  <a:schemeClr val="bg1"/>
                </a:solidFill>
                <a:latin typeface="Helvetica Neue"/>
                <a:cs typeface="Helvetica Neue"/>
              </a:rPr>
              <a:t>Toronto Public Health (2012). </a:t>
            </a:r>
            <a:r>
              <a:rPr lang="en-CA" sz="1200" b="1" dirty="0" smtClean="0">
                <a:solidFill>
                  <a:schemeClr val="bg1"/>
                </a:solidFill>
                <a:latin typeface="Helvetica Neue"/>
                <a:cs typeface="Helvetica Neue"/>
              </a:rPr>
              <a:t>Nourishing Young Minds</a:t>
            </a:r>
            <a:r>
              <a:rPr lang="en-CA" sz="1200" dirty="0" smtClean="0">
                <a:solidFill>
                  <a:schemeClr val="bg1"/>
                </a:solidFill>
                <a:latin typeface="Helvetica Neue"/>
                <a:cs typeface="Helvetica Neue"/>
              </a:rPr>
              <a:t>.  Available at: http://www.toronto.ca/legdocs/mmis/2012/hl/bgrd/backgroundfile-48313.pdf)</a:t>
            </a:r>
            <a:endParaRPr lang="en-US" sz="1200" dirty="0">
              <a:solidFill>
                <a:schemeClr val="bg1"/>
              </a:solidFill>
              <a:latin typeface="Helvetica Neue"/>
              <a:cs typeface="Helvetica Neue"/>
            </a:endParaRPr>
          </a:p>
        </p:txBody>
      </p:sp>
      <p:sp>
        <p:nvSpPr>
          <p:cNvPr id="4" name="Slide Number Placeholder 3"/>
          <p:cNvSpPr>
            <a:spLocks noGrp="1"/>
          </p:cNvSpPr>
          <p:nvPr>
            <p:ph type="sldNum" sz="quarter" idx="10"/>
          </p:nvPr>
        </p:nvSpPr>
        <p:spPr/>
        <p:txBody>
          <a:bodyPr/>
          <a:lstStyle/>
          <a:p>
            <a:fld id="{2153BBDD-B733-154D-ABB1-B94D2F6BDB8F}" type="slidenum">
              <a:rPr lang="en-US" smtClean="0"/>
              <a:t>8</a:t>
            </a:fld>
            <a:endParaRPr lang="en-US"/>
          </a:p>
        </p:txBody>
      </p:sp>
    </p:spTree>
    <p:extLst>
      <p:ext uri="{BB962C8B-B14F-4D97-AF65-F5344CB8AC3E}">
        <p14:creationId xmlns:p14="http://schemas.microsoft.com/office/powerpoint/2010/main" val="3483080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 2011, the Toronto District School Board released findings from its</a:t>
            </a:r>
            <a:r>
              <a:rPr lang="en-US" sz="1200" baseline="0" dirty="0" smtClean="0"/>
              <a:t> 2-year Feeding Our Future pilot program that offered nutritious morning meals to all students across four middle schools (grades 6 to 8) and three secondary schools.</a:t>
            </a:r>
            <a:r>
              <a:rPr lang="en-US" sz="1200" dirty="0" smtClean="0"/>
              <a:t>  The evaluation</a:t>
            </a:r>
            <a:r>
              <a:rPr lang="en-US" sz="1200" baseline="0" dirty="0" smtClean="0"/>
              <a:t> then compared those who ate breakfast (at home and / or at school) on most days of the week with those who skipped the morning meal most days of the week.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(Reference: </a:t>
            </a:r>
            <a:r>
              <a:rPr lang="en-CA" dirty="0" err="1" smtClean="0"/>
              <a:t>Easwaramoorthy</a:t>
            </a:r>
            <a:r>
              <a:rPr lang="en-CA" dirty="0" smtClean="0"/>
              <a:t> </a:t>
            </a:r>
            <a:r>
              <a:rPr lang="en-CA" dirty="0" err="1" smtClean="0"/>
              <a:t>Muthuswamy</a:t>
            </a:r>
            <a:r>
              <a:rPr lang="en-CA" dirty="0" smtClean="0"/>
              <a:t>, </a:t>
            </a:r>
            <a:r>
              <a:rPr lang="en-US" sz="1200" baseline="0" dirty="0" smtClean="0"/>
              <a:t>(2012). </a:t>
            </a:r>
            <a:r>
              <a:rPr lang="en-CA" b="1" dirty="0" smtClean="0"/>
              <a:t>Feeding Our Future: The First- and Second-Year Evaluation. </a:t>
            </a:r>
            <a:r>
              <a:rPr lang="en-US" sz="1200" baseline="0" dirty="0" smtClean="0"/>
              <a:t>Toronto District School Board.  </a:t>
            </a:r>
            <a:r>
              <a:rPr lang="en-CA" b="0" dirty="0" smtClean="0"/>
              <a:t>Available</a:t>
            </a:r>
            <a:r>
              <a:rPr lang="en-CA" b="0" baseline="0" dirty="0" smtClean="0"/>
              <a:t> at: http://www.tdsb.on.ca/Portals/0/Elementary/docs/SupportingYou/EvaluationFOFProgram19Mar12.pdf).</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2153BBDD-B733-154D-ABB1-B94D2F6BDB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0484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19661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7502648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wider left 2 w source">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4400" baseline="0">
                <a:solidFill>
                  <a:srgbClr val="66AE30"/>
                </a:solidFill>
                <a:latin typeface="Helvetica"/>
                <a:cs typeface="Helvetica"/>
              </a:defRPr>
            </a:lvl1pPr>
          </a:lstStyle>
          <a:p>
            <a:pPr lvl="0"/>
            <a:r>
              <a:rPr lang="en-US" dirty="0" smtClean="0"/>
              <a:t>This is wider 2 text box</a:t>
            </a:r>
          </a:p>
        </p:txBody>
      </p:sp>
      <p:sp>
        <p:nvSpPr>
          <p:cNvPr id="4"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9327218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42046"/>
            <a:ext cx="8229600" cy="2130889"/>
          </a:xfrm>
          <a:prstGeom prst="rect">
            <a:avLst/>
          </a:prstGeom>
        </p:spPr>
        <p:txBody>
          <a:bodyPr>
            <a:noAutofit/>
          </a:bodyPr>
          <a:lstStyle>
            <a:lvl1pPr algn="ctr">
              <a:defRPr sz="15000">
                <a:solidFill>
                  <a:srgbClr val="66AE30"/>
                </a:solidFill>
                <a:latin typeface="Helvetica"/>
                <a:cs typeface="Helvetica"/>
              </a:defRPr>
            </a:lvl1pPr>
          </a:lstStyle>
          <a:p>
            <a:r>
              <a:rPr lang="en-US" dirty="0" smtClean="0"/>
              <a:t>00%</a:t>
            </a:r>
            <a:endParaRPr lang="en-US" dirty="0"/>
          </a:p>
        </p:txBody>
      </p:sp>
      <p:sp>
        <p:nvSpPr>
          <p:cNvPr id="4" name="Text Placeholder 2"/>
          <p:cNvSpPr>
            <a:spLocks noGrp="1"/>
          </p:cNvSpPr>
          <p:nvPr>
            <p:ph type="body" idx="1" hasCustomPrompt="1"/>
          </p:nvPr>
        </p:nvSpPr>
        <p:spPr>
          <a:xfrm>
            <a:off x="2" y="4800600"/>
            <a:ext cx="9143998" cy="1363476"/>
          </a:xfrm>
        </p:spPr>
        <p:txBody>
          <a:bodyPr anchor="t" anchorCtr="0">
            <a:noAutofit/>
          </a:bodyPr>
          <a:lstStyle>
            <a:lvl1pPr marL="0" indent="0" algn="ctr">
              <a:buNone/>
              <a:defRPr sz="36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text here</a:t>
            </a:r>
          </a:p>
        </p:txBody>
      </p:sp>
      <p:sp>
        <p:nvSpPr>
          <p:cNvPr id="5"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30896861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990600" y="1376086"/>
            <a:ext cx="7122459" cy="4525963"/>
          </a:xfrm>
          <a:prstGeom prst="rect">
            <a:avLst/>
          </a:prstGeom>
        </p:spPr>
        <p:txBody>
          <a:bodyPr vert="horz" lIns="91440" tIns="45720" rIns="91440" bIns="45720" rtlCol="0">
            <a:normAutofit/>
          </a:bodyPr>
          <a:lstStyle>
            <a:lvl1pPr>
              <a:defRPr>
                <a:solidFill>
                  <a:srgbClr val="66AE30"/>
                </a:solidFill>
              </a:defRPr>
            </a:lvl1pPr>
          </a:lstStyle>
          <a:p>
            <a:pPr lvl="0"/>
            <a:r>
              <a:rPr lang="en-US" smtClean="0"/>
              <a:t>Click to edit Master text styles</a:t>
            </a:r>
          </a:p>
        </p:txBody>
      </p:sp>
    </p:spTree>
    <p:extLst>
      <p:ext uri="{BB962C8B-B14F-4D97-AF65-F5344CB8AC3E}">
        <p14:creationId xmlns:p14="http://schemas.microsoft.com/office/powerpoint/2010/main" val="41333501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7943400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24375941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EDA121"/>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
        <p:nvSpPr>
          <p:cNvPr id="5" name="Rectangle 4"/>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893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6733040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0213575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66AE30"/>
                </a:solidFill>
              </a:defRPr>
            </a:lvl1pPr>
          </a:lstStyle>
          <a:p>
            <a:pPr lvl="0"/>
            <a:r>
              <a:rPr lang="en-US" smtClean="0"/>
              <a:t>Click to edit Master text styles</a:t>
            </a:r>
          </a:p>
        </p:txBody>
      </p:sp>
    </p:spTree>
    <p:extLst>
      <p:ext uri="{BB962C8B-B14F-4D97-AF65-F5344CB8AC3E}">
        <p14:creationId xmlns:p14="http://schemas.microsoft.com/office/powerpoint/2010/main" val="30586916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basic left w source">
    <p:spTree>
      <p:nvGrpSpPr>
        <p:cNvPr id="1" name=""/>
        <p:cNvGrpSpPr/>
        <p:nvPr/>
      </p:nvGrpSpPr>
      <p:grpSpPr>
        <a:xfrm>
          <a:off x="0" y="0"/>
          <a:ext cx="0" cy="0"/>
          <a:chOff x="0" y="0"/>
          <a:chExt cx="0" cy="0"/>
        </a:xfrm>
      </p:grpSpPr>
      <p:sp>
        <p:nvSpPr>
          <p:cNvPr id="3" name="Text Placeholder 2"/>
          <p:cNvSpPr>
            <a:spLocks noGrp="1"/>
          </p:cNvSpPr>
          <p:nvPr>
            <p:ph idx="1"/>
          </p:nvPr>
        </p:nvSpPr>
        <p:spPr>
          <a:xfrm>
            <a:off x="1225175" y="1376087"/>
            <a:ext cx="6887884" cy="5481914"/>
          </a:xfrm>
          <a:prstGeom prst="rect">
            <a:avLst/>
          </a:prstGeom>
        </p:spPr>
        <p:txBody>
          <a:bodyPr vert="horz" lIns="91440" tIns="45720" rIns="91440" bIns="45720" rtlCol="0">
            <a:normAutofit/>
          </a:bodyPr>
          <a:lstStyle>
            <a:lvl1pPr>
              <a:defRPr sz="4400">
                <a:solidFill>
                  <a:srgbClr val="66AE30"/>
                </a:solidFill>
              </a:defRPr>
            </a:lvl1pPr>
          </a:lstStyle>
          <a:p>
            <a:pPr lvl="0"/>
            <a:r>
              <a:rPr lang="en-US" smtClean="0"/>
              <a:t>Click to edit Master text styles</a:t>
            </a:r>
          </a:p>
        </p:txBody>
      </p:sp>
      <p:sp>
        <p:nvSpPr>
          <p:cNvPr id="4"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49969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4967515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_wider left w source">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baseline="0">
                <a:solidFill>
                  <a:srgbClr val="66AE30"/>
                </a:solidFill>
                <a:latin typeface="Helvetica"/>
                <a:cs typeface="Helvetica"/>
              </a:defRPr>
            </a:lvl1pPr>
          </a:lstStyle>
          <a:p>
            <a:pPr lvl="0"/>
            <a:r>
              <a:rPr lang="en-US" dirty="0" smtClean="0"/>
              <a:t>This is wider text box</a:t>
            </a:r>
          </a:p>
        </p:txBody>
      </p:sp>
      <p:sp>
        <p:nvSpPr>
          <p:cNvPr id="9"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3095858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wider left 2 w source">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4400" baseline="0">
                <a:solidFill>
                  <a:srgbClr val="66AE30"/>
                </a:solidFill>
                <a:latin typeface="Helvetica"/>
                <a:cs typeface="Helvetica"/>
              </a:defRPr>
            </a:lvl1pPr>
          </a:lstStyle>
          <a:p>
            <a:pPr lvl="0"/>
            <a:r>
              <a:rPr lang="en-US" dirty="0" smtClean="0"/>
              <a:t>This is wider 2 text box</a:t>
            </a:r>
          </a:p>
        </p:txBody>
      </p:sp>
      <p:sp>
        <p:nvSpPr>
          <p:cNvPr id="4"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321451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42046"/>
            <a:ext cx="8229600" cy="2130889"/>
          </a:xfrm>
          <a:prstGeom prst="rect">
            <a:avLst/>
          </a:prstGeom>
        </p:spPr>
        <p:txBody>
          <a:bodyPr>
            <a:noAutofit/>
          </a:bodyPr>
          <a:lstStyle>
            <a:lvl1pPr algn="ctr">
              <a:defRPr sz="15000">
                <a:solidFill>
                  <a:srgbClr val="66AE30"/>
                </a:solidFill>
                <a:latin typeface="Helvetica"/>
                <a:cs typeface="Helvetica"/>
              </a:defRPr>
            </a:lvl1pPr>
          </a:lstStyle>
          <a:p>
            <a:r>
              <a:rPr lang="en-US" dirty="0" smtClean="0"/>
              <a:t>00%</a:t>
            </a:r>
            <a:endParaRPr lang="en-US" dirty="0"/>
          </a:p>
        </p:txBody>
      </p:sp>
      <p:sp>
        <p:nvSpPr>
          <p:cNvPr id="4" name="Text Placeholder 2"/>
          <p:cNvSpPr>
            <a:spLocks noGrp="1"/>
          </p:cNvSpPr>
          <p:nvPr>
            <p:ph type="body" idx="1" hasCustomPrompt="1"/>
          </p:nvPr>
        </p:nvSpPr>
        <p:spPr>
          <a:xfrm>
            <a:off x="2" y="4800600"/>
            <a:ext cx="9143998" cy="1363476"/>
          </a:xfrm>
        </p:spPr>
        <p:txBody>
          <a:bodyPr anchor="t" anchorCtr="0">
            <a:noAutofit/>
          </a:bodyPr>
          <a:lstStyle>
            <a:lvl1pPr marL="0" indent="0" algn="ctr">
              <a:buNone/>
              <a:defRPr sz="36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text here</a:t>
            </a:r>
          </a:p>
        </p:txBody>
      </p:sp>
      <p:sp>
        <p:nvSpPr>
          <p:cNvPr id="5"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6453038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990600" y="1376086"/>
            <a:ext cx="7122459" cy="4525963"/>
          </a:xfrm>
          <a:prstGeom prst="rect">
            <a:avLst/>
          </a:prstGeom>
        </p:spPr>
        <p:txBody>
          <a:bodyPr vert="horz" lIns="91440" tIns="45720" rIns="91440" bIns="45720" rtlCol="0">
            <a:normAutofit/>
          </a:bodyPr>
          <a:lstStyle>
            <a:lvl1pPr>
              <a:defRPr>
                <a:solidFill>
                  <a:srgbClr val="66AE30"/>
                </a:solidFill>
              </a:defRPr>
            </a:lvl1pPr>
          </a:lstStyle>
          <a:p>
            <a:pPr lvl="0"/>
            <a:r>
              <a:rPr lang="en-US" smtClean="0"/>
              <a:t>Click to edit Master text styles</a:t>
            </a:r>
          </a:p>
        </p:txBody>
      </p:sp>
    </p:spTree>
    <p:extLst>
      <p:ext uri="{BB962C8B-B14F-4D97-AF65-F5344CB8AC3E}">
        <p14:creationId xmlns:p14="http://schemas.microsoft.com/office/powerpoint/2010/main" val="17137194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477358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15260437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23209032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0950859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asic left - credi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13"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6521787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75491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17126449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9533979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34112069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28999148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0325888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34922876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3119162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3029481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39813489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8550883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392292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org bdr w source">
    <p:spTree>
      <p:nvGrpSpPr>
        <p:cNvPr id="1" name=""/>
        <p:cNvGrpSpPr/>
        <p:nvPr/>
      </p:nvGrpSpPr>
      <p:grpSpPr>
        <a:xfrm>
          <a:off x="0" y="0"/>
          <a:ext cx="0" cy="0"/>
          <a:chOff x="0" y="0"/>
          <a:chExt cx="0" cy="0"/>
        </a:xfrm>
      </p:grpSpPr>
      <p:sp>
        <p:nvSpPr>
          <p:cNvPr id="7" name="Rectangle 6"/>
          <p:cNvSpPr/>
          <p:nvPr userDrawn="1"/>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21594508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4470907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7535550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0857469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FEFEFE"/>
                </a:solidFill>
              </a:defRPr>
            </a:lvl1pPr>
          </a:lstStyle>
          <a:p>
            <a:pPr lvl="0"/>
            <a:r>
              <a:rPr lang="en-US" smtClean="0"/>
              <a:t>Click to edit Master text styles</a:t>
            </a:r>
          </a:p>
        </p:txBody>
      </p:sp>
    </p:spTree>
    <p:extLst>
      <p:ext uri="{BB962C8B-B14F-4D97-AF65-F5344CB8AC3E}">
        <p14:creationId xmlns:p14="http://schemas.microsoft.com/office/powerpoint/2010/main" val="28574443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3616066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asic left - credi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13"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38809175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33089185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12312568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34702082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214124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0961058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0834228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39961959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1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23175415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3578514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3036203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6514028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2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7727463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34203144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2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8694838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2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06474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591067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FEFEFE"/>
                </a:solidFill>
              </a:defRPr>
            </a:lvl1pPr>
          </a:lstStyle>
          <a:p>
            <a:pPr lvl="0"/>
            <a:r>
              <a:rPr lang="en-US" smtClean="0"/>
              <a:t>Click to edit Master text styles</a:t>
            </a:r>
          </a:p>
        </p:txBody>
      </p:sp>
    </p:spTree>
    <p:extLst>
      <p:ext uri="{BB962C8B-B14F-4D97-AF65-F5344CB8AC3E}">
        <p14:creationId xmlns:p14="http://schemas.microsoft.com/office/powerpoint/2010/main" val="193386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FEFEFE"/>
                </a:solidFill>
              </a:defRPr>
            </a:lvl1pPr>
          </a:lstStyle>
          <a:p>
            <a:pPr lvl="0"/>
            <a:r>
              <a:rPr lang="en-US" dirty="0" smtClean="0"/>
              <a:t>This style is for basic text</a:t>
            </a:r>
          </a:p>
        </p:txBody>
      </p:sp>
    </p:spTree>
    <p:extLst>
      <p:ext uri="{BB962C8B-B14F-4D97-AF65-F5344CB8AC3E}">
        <p14:creationId xmlns:p14="http://schemas.microsoft.com/office/powerpoint/2010/main" val="1458542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990600" y="1376086"/>
            <a:ext cx="7122459" cy="4525963"/>
          </a:xfrm>
          <a:prstGeom prst="rect">
            <a:avLst/>
          </a:prstGeom>
        </p:spPr>
        <p:txBody>
          <a:bodyPr vert="horz" lIns="91440" tIns="45720" rIns="91440" bIns="45720" rtlCol="0">
            <a:normAutofit/>
          </a:bodyPr>
          <a:lstStyle>
            <a:lvl1pPr>
              <a:defRPr>
                <a:solidFill>
                  <a:srgbClr val="FEFEFE"/>
                </a:solidFill>
              </a:defRPr>
            </a:lvl1pPr>
          </a:lstStyle>
          <a:p>
            <a:pPr lvl="0"/>
            <a:r>
              <a:rPr lang="en-US" dirty="0" smtClean="0"/>
              <a:t>Click to edit Master text styles</a:t>
            </a:r>
          </a:p>
        </p:txBody>
      </p:sp>
    </p:spTree>
    <p:extLst>
      <p:ext uri="{BB962C8B-B14F-4D97-AF65-F5344CB8AC3E}">
        <p14:creationId xmlns:p14="http://schemas.microsoft.com/office/powerpoint/2010/main" val="248630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wider left w source">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baseline="0">
                <a:solidFill>
                  <a:srgbClr val="FEFEFE"/>
                </a:solidFill>
                <a:latin typeface="Helvetica"/>
                <a:cs typeface="Helvetica"/>
              </a:defRPr>
            </a:lvl1pPr>
          </a:lstStyle>
          <a:p>
            <a:pPr lvl="0"/>
            <a:r>
              <a:rPr lang="en-US" dirty="0" smtClean="0"/>
              <a:t>This is wider text box</a:t>
            </a:r>
          </a:p>
        </p:txBody>
      </p:sp>
      <p:sp>
        <p:nvSpPr>
          <p:cNvPr id="9"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rgbClr val="FEFEF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052745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42046"/>
            <a:ext cx="8229600" cy="2130889"/>
          </a:xfrm>
          <a:prstGeom prst="rect">
            <a:avLst/>
          </a:prstGeom>
        </p:spPr>
        <p:txBody>
          <a:bodyPr>
            <a:noAutofit/>
          </a:bodyPr>
          <a:lstStyle>
            <a:lvl1pPr algn="ctr">
              <a:defRPr sz="15000">
                <a:solidFill>
                  <a:srgbClr val="FEFEFE"/>
                </a:solidFill>
                <a:latin typeface="Helvetica"/>
                <a:cs typeface="Helvetica"/>
              </a:defRPr>
            </a:lvl1pPr>
          </a:lstStyle>
          <a:p>
            <a:r>
              <a:rPr lang="en-US" dirty="0" smtClean="0"/>
              <a:t>00%</a:t>
            </a:r>
            <a:endParaRPr lang="en-US" dirty="0"/>
          </a:p>
        </p:txBody>
      </p:sp>
      <p:sp>
        <p:nvSpPr>
          <p:cNvPr id="4" name="Text Placeholder 2"/>
          <p:cNvSpPr>
            <a:spLocks noGrp="1"/>
          </p:cNvSpPr>
          <p:nvPr>
            <p:ph type="body" idx="1" hasCustomPrompt="1"/>
          </p:nvPr>
        </p:nvSpPr>
        <p:spPr>
          <a:xfrm>
            <a:off x="2" y="4800600"/>
            <a:ext cx="9143998" cy="1363476"/>
          </a:xfrm>
          <a:prstGeom prst="rect">
            <a:avLst/>
          </a:prstGeom>
        </p:spPr>
        <p:txBody>
          <a:bodyPr anchor="t" anchorCtr="0">
            <a:noAutofit/>
          </a:bodyPr>
          <a:lstStyle>
            <a:lvl1pPr marL="0" indent="0" algn="ctr">
              <a:buNone/>
              <a:defRPr sz="36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text here</a:t>
            </a:r>
          </a:p>
        </p:txBody>
      </p:sp>
      <p:sp>
        <p:nvSpPr>
          <p:cNvPr id="5"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429167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eft - credi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13"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78315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wider left 2 w source">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4400" baseline="0">
                <a:solidFill>
                  <a:srgbClr val="FEFEFE"/>
                </a:solidFill>
                <a:latin typeface="Helvetica"/>
                <a:cs typeface="Helvetica"/>
              </a:defRPr>
            </a:lvl1pPr>
          </a:lstStyle>
          <a:p>
            <a:pPr lvl="0"/>
            <a:r>
              <a:rPr lang="en-US" dirty="0" smtClean="0"/>
              <a:t>This is wider 2 text box</a:t>
            </a:r>
          </a:p>
        </p:txBody>
      </p:sp>
      <p:sp>
        <p:nvSpPr>
          <p:cNvPr id="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rgbClr val="E593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59467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asic left w source">
    <p:spTree>
      <p:nvGrpSpPr>
        <p:cNvPr id="1" name=""/>
        <p:cNvGrpSpPr/>
        <p:nvPr/>
      </p:nvGrpSpPr>
      <p:grpSpPr>
        <a:xfrm>
          <a:off x="0" y="0"/>
          <a:ext cx="0" cy="0"/>
          <a:chOff x="0" y="0"/>
          <a:chExt cx="0" cy="0"/>
        </a:xfrm>
      </p:grpSpPr>
      <p:sp>
        <p:nvSpPr>
          <p:cNvPr id="3" name="Text Placeholder 2"/>
          <p:cNvSpPr>
            <a:spLocks noGrp="1"/>
          </p:cNvSpPr>
          <p:nvPr>
            <p:ph idx="1"/>
          </p:nvPr>
        </p:nvSpPr>
        <p:spPr>
          <a:xfrm>
            <a:off x="1225175" y="1376087"/>
            <a:ext cx="6887884" cy="5481914"/>
          </a:xfrm>
          <a:prstGeom prst="rect">
            <a:avLst/>
          </a:prstGeom>
        </p:spPr>
        <p:txBody>
          <a:bodyPr vert="horz" lIns="91440" tIns="45720" rIns="91440" bIns="45720" rtlCol="0">
            <a:normAutofit/>
          </a:bodyPr>
          <a:lstStyle>
            <a:lvl1pPr>
              <a:defRPr sz="4400">
                <a:solidFill>
                  <a:srgbClr val="FEFEFE"/>
                </a:solidFill>
              </a:defRPr>
            </a:lvl1pPr>
          </a:lstStyle>
          <a:p>
            <a:pPr lvl="0"/>
            <a:r>
              <a:rPr lang="en-US" dirty="0" smtClean="0"/>
              <a:t>Click to edit Master text styles</a:t>
            </a:r>
          </a:p>
        </p:txBody>
      </p:sp>
      <p:sp>
        <p:nvSpPr>
          <p:cNvPr id="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rgbClr val="E593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879891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66AE30"/>
                </a:solidFill>
              </a:defRPr>
            </a:lvl1pPr>
          </a:lstStyle>
          <a:p>
            <a:pPr lvl="0"/>
            <a:r>
              <a:rPr lang="en-US" dirty="0" smtClean="0"/>
              <a:t>Click to edit Master text styles</a:t>
            </a:r>
          </a:p>
        </p:txBody>
      </p:sp>
    </p:spTree>
    <p:extLst>
      <p:ext uri="{BB962C8B-B14F-4D97-AF65-F5344CB8AC3E}">
        <p14:creationId xmlns:p14="http://schemas.microsoft.com/office/powerpoint/2010/main" val="3935427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asic left w source">
    <p:spTree>
      <p:nvGrpSpPr>
        <p:cNvPr id="1" name=""/>
        <p:cNvGrpSpPr/>
        <p:nvPr/>
      </p:nvGrpSpPr>
      <p:grpSpPr>
        <a:xfrm>
          <a:off x="0" y="0"/>
          <a:ext cx="0" cy="0"/>
          <a:chOff x="0" y="0"/>
          <a:chExt cx="0" cy="0"/>
        </a:xfrm>
      </p:grpSpPr>
      <p:sp>
        <p:nvSpPr>
          <p:cNvPr id="3" name="Text Placeholder 2"/>
          <p:cNvSpPr>
            <a:spLocks noGrp="1"/>
          </p:cNvSpPr>
          <p:nvPr>
            <p:ph idx="1"/>
          </p:nvPr>
        </p:nvSpPr>
        <p:spPr>
          <a:xfrm>
            <a:off x="1225175" y="1376087"/>
            <a:ext cx="6887884" cy="5481914"/>
          </a:xfrm>
          <a:prstGeom prst="rect">
            <a:avLst/>
          </a:prstGeom>
        </p:spPr>
        <p:txBody>
          <a:bodyPr vert="horz" lIns="91440" tIns="45720" rIns="91440" bIns="45720" rtlCol="0">
            <a:normAutofit/>
          </a:bodyPr>
          <a:lstStyle>
            <a:lvl1pPr>
              <a:defRPr sz="4400">
                <a:solidFill>
                  <a:srgbClr val="66AE30"/>
                </a:solidFill>
              </a:defRPr>
            </a:lvl1pPr>
          </a:lstStyle>
          <a:p>
            <a:pPr lvl="0"/>
            <a:r>
              <a:rPr lang="en-US" dirty="0" smtClean="0"/>
              <a:t>Click to edit Master text styles</a:t>
            </a:r>
          </a:p>
        </p:txBody>
      </p:sp>
      <p:sp>
        <p:nvSpPr>
          <p:cNvPr id="4"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847423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wider left w source">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baseline="0">
                <a:solidFill>
                  <a:srgbClr val="66AE30"/>
                </a:solidFill>
                <a:latin typeface="Helvetica"/>
                <a:cs typeface="Helvetica"/>
              </a:defRPr>
            </a:lvl1pPr>
          </a:lstStyle>
          <a:p>
            <a:pPr lvl="0"/>
            <a:r>
              <a:rPr lang="en-US" dirty="0" smtClean="0"/>
              <a:t>This is wider text box</a:t>
            </a:r>
          </a:p>
        </p:txBody>
      </p:sp>
      <p:sp>
        <p:nvSpPr>
          <p:cNvPr id="9"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3690875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wider left 2 w source">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4400" baseline="0">
                <a:solidFill>
                  <a:srgbClr val="66AE30"/>
                </a:solidFill>
                <a:latin typeface="Helvetica"/>
                <a:cs typeface="Helvetica"/>
              </a:defRPr>
            </a:lvl1pPr>
          </a:lstStyle>
          <a:p>
            <a:pPr lvl="0"/>
            <a:r>
              <a:rPr lang="en-US" dirty="0" smtClean="0"/>
              <a:t>This is wider 2 text box</a:t>
            </a:r>
          </a:p>
        </p:txBody>
      </p:sp>
      <p:sp>
        <p:nvSpPr>
          <p:cNvPr id="4"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319993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42046"/>
            <a:ext cx="8229600" cy="2130889"/>
          </a:xfrm>
          <a:prstGeom prst="rect">
            <a:avLst/>
          </a:prstGeom>
        </p:spPr>
        <p:txBody>
          <a:bodyPr>
            <a:noAutofit/>
          </a:bodyPr>
          <a:lstStyle>
            <a:lvl1pPr algn="ctr">
              <a:defRPr sz="15000">
                <a:solidFill>
                  <a:srgbClr val="66AE30"/>
                </a:solidFill>
                <a:latin typeface="Helvetica"/>
                <a:cs typeface="Helvetica"/>
              </a:defRPr>
            </a:lvl1pPr>
          </a:lstStyle>
          <a:p>
            <a:r>
              <a:rPr lang="en-US" dirty="0" smtClean="0"/>
              <a:t>00%</a:t>
            </a:r>
            <a:endParaRPr lang="en-US" dirty="0"/>
          </a:p>
        </p:txBody>
      </p:sp>
      <p:sp>
        <p:nvSpPr>
          <p:cNvPr id="4" name="Text Placeholder 2"/>
          <p:cNvSpPr>
            <a:spLocks noGrp="1"/>
          </p:cNvSpPr>
          <p:nvPr>
            <p:ph type="body" idx="1" hasCustomPrompt="1"/>
          </p:nvPr>
        </p:nvSpPr>
        <p:spPr>
          <a:xfrm>
            <a:off x="2" y="4800600"/>
            <a:ext cx="9143998" cy="1363476"/>
          </a:xfrm>
        </p:spPr>
        <p:txBody>
          <a:bodyPr anchor="t" anchorCtr="0">
            <a:noAutofit/>
          </a:bodyPr>
          <a:lstStyle>
            <a:lvl1pPr marL="0" indent="0" algn="ctr">
              <a:buNone/>
              <a:defRPr sz="36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text here</a:t>
            </a:r>
          </a:p>
        </p:txBody>
      </p:sp>
      <p:sp>
        <p:nvSpPr>
          <p:cNvPr id="5"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29795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990600" y="1376086"/>
            <a:ext cx="7122459" cy="4525963"/>
          </a:xfrm>
          <a:prstGeom prst="rect">
            <a:avLst/>
          </a:prstGeom>
        </p:spPr>
        <p:txBody>
          <a:bodyPr vert="horz" lIns="91440" tIns="45720" rIns="91440" bIns="45720" rtlCol="0">
            <a:normAutofit/>
          </a:bodyPr>
          <a:lstStyle>
            <a:lvl1pPr>
              <a:defRPr>
                <a:solidFill>
                  <a:srgbClr val="66AE30"/>
                </a:solidFill>
              </a:defRPr>
            </a:lvl1pPr>
          </a:lstStyle>
          <a:p>
            <a:pPr lvl="0"/>
            <a:r>
              <a:rPr lang="en-US" dirty="0" smtClean="0"/>
              <a:t>Click to edit Master text styles</a:t>
            </a:r>
          </a:p>
        </p:txBody>
      </p:sp>
    </p:spTree>
    <p:extLst>
      <p:ext uri="{BB962C8B-B14F-4D97-AF65-F5344CB8AC3E}">
        <p14:creationId xmlns:p14="http://schemas.microsoft.com/office/powerpoint/2010/main" val="1889465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3527623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28269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621501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EDA121"/>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
        <p:nvSpPr>
          <p:cNvPr id="5" name="Rectangle 4"/>
          <p:cNvSpPr/>
          <p:nvPr userDrawn="1"/>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734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3872910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66AE30"/>
                </a:solidFill>
              </a:defRPr>
            </a:lvl1pPr>
          </a:lstStyle>
          <a:p>
            <a:pPr lvl="0"/>
            <a:r>
              <a:rPr lang="en-US" dirty="0" smtClean="0"/>
              <a:t>This style is for basic text</a:t>
            </a:r>
          </a:p>
        </p:txBody>
      </p:sp>
    </p:spTree>
    <p:extLst>
      <p:ext uri="{BB962C8B-B14F-4D97-AF65-F5344CB8AC3E}">
        <p14:creationId xmlns:p14="http://schemas.microsoft.com/office/powerpoint/2010/main" val="868110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sic left w source">
    <p:spTree>
      <p:nvGrpSpPr>
        <p:cNvPr id="1" name=""/>
        <p:cNvGrpSpPr/>
        <p:nvPr/>
      </p:nvGrpSpPr>
      <p:grpSpPr>
        <a:xfrm>
          <a:off x="0" y="0"/>
          <a:ext cx="0" cy="0"/>
          <a:chOff x="0" y="0"/>
          <a:chExt cx="0" cy="0"/>
        </a:xfrm>
      </p:grpSpPr>
      <p:sp>
        <p:nvSpPr>
          <p:cNvPr id="3" name="Text Placeholder 2"/>
          <p:cNvSpPr>
            <a:spLocks noGrp="1"/>
          </p:cNvSpPr>
          <p:nvPr>
            <p:ph idx="1"/>
          </p:nvPr>
        </p:nvSpPr>
        <p:spPr>
          <a:xfrm>
            <a:off x="1225175" y="1376087"/>
            <a:ext cx="6887884" cy="5481914"/>
          </a:xfrm>
          <a:prstGeom prst="rect">
            <a:avLst/>
          </a:prstGeom>
        </p:spPr>
        <p:txBody>
          <a:bodyPr vert="horz" lIns="91440" tIns="45720" rIns="91440" bIns="45720" rtlCol="0">
            <a:normAutofit/>
          </a:bodyPr>
          <a:lstStyle>
            <a:lvl1pPr>
              <a:defRPr sz="4400">
                <a:solidFill>
                  <a:srgbClr val="66AE30"/>
                </a:solidFill>
              </a:defRPr>
            </a:lvl1pPr>
          </a:lstStyle>
          <a:p>
            <a:pPr lvl="0"/>
            <a:r>
              <a:rPr lang="en-US" dirty="0" smtClean="0"/>
              <a:t>This style is for basic text</a:t>
            </a:r>
          </a:p>
        </p:txBody>
      </p:sp>
      <p:sp>
        <p:nvSpPr>
          <p:cNvPr id="4"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523029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wider left w source">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baseline="0">
                <a:solidFill>
                  <a:srgbClr val="66AE30"/>
                </a:solidFill>
                <a:latin typeface="Helvetica"/>
                <a:cs typeface="Helvetica"/>
              </a:defRPr>
            </a:lvl1pPr>
          </a:lstStyle>
          <a:p>
            <a:pPr lvl="0"/>
            <a:r>
              <a:rPr lang="en-US" dirty="0" smtClean="0"/>
              <a:t>This is wider text box</a:t>
            </a:r>
          </a:p>
        </p:txBody>
      </p:sp>
      <p:sp>
        <p:nvSpPr>
          <p:cNvPr id="9"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4084425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wider left 2 w source">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4400" baseline="0">
                <a:solidFill>
                  <a:srgbClr val="66AE30"/>
                </a:solidFill>
                <a:latin typeface="Helvetica"/>
                <a:cs typeface="Helvetica"/>
              </a:defRPr>
            </a:lvl1pPr>
          </a:lstStyle>
          <a:p>
            <a:pPr lvl="0"/>
            <a:r>
              <a:rPr lang="en-US" dirty="0" smtClean="0"/>
              <a:t>This is wider 2 text box</a:t>
            </a:r>
          </a:p>
        </p:txBody>
      </p:sp>
      <p:sp>
        <p:nvSpPr>
          <p:cNvPr id="4"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518892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42046"/>
            <a:ext cx="8229600" cy="2130889"/>
          </a:xfrm>
          <a:prstGeom prst="rect">
            <a:avLst/>
          </a:prstGeom>
        </p:spPr>
        <p:txBody>
          <a:bodyPr>
            <a:noAutofit/>
          </a:bodyPr>
          <a:lstStyle>
            <a:lvl1pPr algn="ctr">
              <a:defRPr sz="15000">
                <a:solidFill>
                  <a:srgbClr val="66AE30"/>
                </a:solidFill>
                <a:latin typeface="Helvetica"/>
                <a:cs typeface="Helvetica"/>
              </a:defRPr>
            </a:lvl1pPr>
          </a:lstStyle>
          <a:p>
            <a:r>
              <a:rPr lang="en-US" dirty="0" smtClean="0"/>
              <a:t>00%</a:t>
            </a:r>
            <a:endParaRPr lang="en-US" dirty="0"/>
          </a:p>
        </p:txBody>
      </p:sp>
      <p:sp>
        <p:nvSpPr>
          <p:cNvPr id="4" name="Text Placeholder 2"/>
          <p:cNvSpPr>
            <a:spLocks noGrp="1"/>
          </p:cNvSpPr>
          <p:nvPr>
            <p:ph type="body" idx="1" hasCustomPrompt="1"/>
          </p:nvPr>
        </p:nvSpPr>
        <p:spPr>
          <a:xfrm>
            <a:off x="2" y="4800600"/>
            <a:ext cx="9143998" cy="1363476"/>
          </a:xfrm>
        </p:spPr>
        <p:txBody>
          <a:bodyPr anchor="t" anchorCtr="0">
            <a:noAutofit/>
          </a:bodyPr>
          <a:lstStyle>
            <a:lvl1pPr marL="0" indent="0" algn="ctr">
              <a:buNone/>
              <a:defRPr sz="36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text here</a:t>
            </a:r>
          </a:p>
        </p:txBody>
      </p:sp>
      <p:sp>
        <p:nvSpPr>
          <p:cNvPr id="5"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91850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990600" y="1376086"/>
            <a:ext cx="7122459" cy="4525963"/>
          </a:xfrm>
          <a:prstGeom prst="rect">
            <a:avLst/>
          </a:prstGeom>
        </p:spPr>
        <p:txBody>
          <a:bodyPr vert="horz" lIns="91440" tIns="45720" rIns="91440" bIns="45720" rtlCol="0">
            <a:normAutofit/>
          </a:bodyPr>
          <a:lstStyle>
            <a:lvl1pPr>
              <a:defRPr>
                <a:solidFill>
                  <a:srgbClr val="66AE30"/>
                </a:solidFill>
              </a:defRPr>
            </a:lvl1pPr>
          </a:lstStyle>
          <a:p>
            <a:pPr lvl="0"/>
            <a:r>
              <a:rPr lang="en-US" dirty="0" smtClean="0"/>
              <a:t>This style is for basic text</a:t>
            </a:r>
          </a:p>
        </p:txBody>
      </p:sp>
    </p:spTree>
    <p:extLst>
      <p:ext uri="{BB962C8B-B14F-4D97-AF65-F5344CB8AC3E}">
        <p14:creationId xmlns:p14="http://schemas.microsoft.com/office/powerpoint/2010/main" val="3341351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793836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351343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939923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org bdr w source">
    <p:spTree>
      <p:nvGrpSpPr>
        <p:cNvPr id="1" name=""/>
        <p:cNvGrpSpPr/>
        <p:nvPr/>
      </p:nvGrpSpPr>
      <p:grpSpPr>
        <a:xfrm>
          <a:off x="0" y="0"/>
          <a:ext cx="0" cy="0"/>
          <a:chOff x="0" y="0"/>
          <a:chExt cx="0" cy="0"/>
        </a:xfrm>
      </p:grpSpPr>
      <p:sp>
        <p:nvSpPr>
          <p:cNvPr id="7" name="Rectangle 6"/>
          <p:cNvSpPr/>
          <p:nvPr userDrawn="1"/>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2899776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3360177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asic left - credi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13"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591629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070843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2227360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969612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4182006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1864769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1653142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280812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 big #">
    <p:bg>
      <p:bgPr>
        <a:solidFill>
          <a:srgbClr val="66AE30"/>
        </a:solidFill>
        <a:effectLst/>
      </p:bgPr>
    </p:bg>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865262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42798066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076309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664245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3741942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35498622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799484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185964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FEFEFE"/>
                </a:solidFill>
              </a:defRPr>
            </a:lvl1pPr>
          </a:lstStyle>
          <a:p>
            <a:pPr lvl="0"/>
            <a:r>
              <a:rPr lang="en-US" dirty="0" smtClean="0"/>
              <a:t>Click to edit Master text styles</a:t>
            </a:r>
          </a:p>
        </p:txBody>
      </p:sp>
    </p:spTree>
    <p:extLst>
      <p:ext uri="{BB962C8B-B14F-4D97-AF65-F5344CB8AC3E}">
        <p14:creationId xmlns:p14="http://schemas.microsoft.com/office/powerpoint/2010/main" val="3428491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723033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asic left - credi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13"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89036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g bdr w source">
    <p:spTree>
      <p:nvGrpSpPr>
        <p:cNvPr id="1" name=""/>
        <p:cNvGrpSpPr/>
        <p:nvPr/>
      </p:nvGrpSpPr>
      <p:grpSpPr>
        <a:xfrm>
          <a:off x="0" y="0"/>
          <a:ext cx="0" cy="0"/>
          <a:chOff x="0" y="0"/>
          <a:chExt cx="0" cy="0"/>
        </a:xfrm>
      </p:grpSpPr>
      <p:sp>
        <p:nvSpPr>
          <p:cNvPr id="7" name="Rectangle 6"/>
          <p:cNvSpPr/>
          <p:nvPr userDrawn="1"/>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32393195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1245766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2202094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374440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28661576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33578310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29323756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12726458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206166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9232895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390474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6020686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397270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38681039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2515179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35665095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FEFEFE"/>
                </a:solidFill>
              </a:defRPr>
            </a:lvl1pPr>
          </a:lstStyle>
          <a:p>
            <a:pPr lvl="0"/>
            <a:r>
              <a:rPr lang="en-US" dirty="0" smtClean="0"/>
              <a:t>Click to edit Master text styles</a:t>
            </a:r>
          </a:p>
        </p:txBody>
      </p:sp>
    </p:spTree>
    <p:extLst>
      <p:ext uri="{BB962C8B-B14F-4D97-AF65-F5344CB8AC3E}">
        <p14:creationId xmlns:p14="http://schemas.microsoft.com/office/powerpoint/2010/main" val="310589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4155174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asic left - credi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13"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2444614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24451028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4249533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orange - big #">
    <p:bg>
      <p:bgPr>
        <a:solidFill>
          <a:srgbClr val="66AE30"/>
        </a:solidFill>
        <a:effectLst/>
      </p:bgPr>
    </p:bg>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98305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org bdr w source">
    <p:spTree>
      <p:nvGrpSpPr>
        <p:cNvPr id="1" name=""/>
        <p:cNvGrpSpPr/>
        <p:nvPr/>
      </p:nvGrpSpPr>
      <p:grpSpPr>
        <a:xfrm>
          <a:off x="0" y="0"/>
          <a:ext cx="0" cy="0"/>
          <a:chOff x="0" y="0"/>
          <a:chExt cx="0" cy="0"/>
        </a:xfrm>
      </p:grpSpPr>
      <p:sp>
        <p:nvSpPr>
          <p:cNvPr id="7" name="Rectangle 6"/>
          <p:cNvSpPr/>
          <p:nvPr userDrawn="1"/>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Tree>
    <p:extLst>
      <p:ext uri="{BB962C8B-B14F-4D97-AF65-F5344CB8AC3E}">
        <p14:creationId xmlns:p14="http://schemas.microsoft.com/office/powerpoint/2010/main" val="42905838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
        <p:nvSpPr>
          <p:cNvPr id="5" name="Rectangle 4"/>
          <p:cNvSpPr/>
          <p:nvPr userDrawn="1"/>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9133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4373512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1369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1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
        <p:nvSpPr>
          <p:cNvPr id="5" name="Rectangle 4"/>
          <p:cNvSpPr/>
          <p:nvPr userDrawn="1"/>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164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42601314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3852451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2_basic - left">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1063625" y="1688353"/>
            <a:ext cx="7213784" cy="5169648"/>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912219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2_basic - centered">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0" y="1688353"/>
            <a:ext cx="9144000" cy="5169648"/>
          </a:xfrm>
          <a:prstGeom prst="rect">
            <a:avLst/>
          </a:prstGeom>
        </p:spPr>
        <p:txBody>
          <a:bodyPr vert="horz" lIns="91440" tIns="45720" rIns="91440" bIns="45720" rtlCol="0">
            <a:normAutofit/>
          </a:bodyPr>
          <a:lstStyle>
            <a:lvl1pPr marL="0" indent="0" algn="ctr">
              <a:buFontTx/>
              <a:buNone/>
              <a:defRPr sz="5400" baseline="0">
                <a:solidFill>
                  <a:schemeClr val="bg1"/>
                </a:solidFill>
                <a:latin typeface="Helvetica"/>
                <a:cs typeface="Helvetica"/>
              </a:defRPr>
            </a:lvl1pPr>
          </a:lstStyle>
          <a:p>
            <a:pPr lvl="0"/>
            <a:r>
              <a:rPr lang="en-US" dirty="0" smtClean="0"/>
              <a:t>This basic centered text</a:t>
            </a:r>
          </a:p>
        </p:txBody>
      </p:sp>
    </p:spTree>
    <p:extLst>
      <p:ext uri="{BB962C8B-B14F-4D97-AF65-F5344CB8AC3E}">
        <p14:creationId xmlns:p14="http://schemas.microsoft.com/office/powerpoint/2010/main" val="29009591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_org bdr w source">
    <p:spTree>
      <p:nvGrpSpPr>
        <p:cNvPr id="1" name=""/>
        <p:cNvGrpSpPr/>
        <p:nvPr/>
      </p:nvGrpSpPr>
      <p:grpSpPr>
        <a:xfrm>
          <a:off x="0" y="0"/>
          <a:ext cx="0" cy="0"/>
          <a:chOff x="0" y="0"/>
          <a:chExt cx="0" cy="0"/>
        </a:xfrm>
      </p:grpSpPr>
      <p:sp>
        <p:nvSpPr>
          <p:cNvPr id="7" name="Rectangle 6"/>
          <p:cNvSpPr/>
          <p:nvPr/>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idx="1" hasCustomPrompt="1"/>
          </p:nvPr>
        </p:nvSpPr>
        <p:spPr>
          <a:xfrm>
            <a:off x="1419413" y="1389529"/>
            <a:ext cx="6290234" cy="3391647"/>
          </a:xfrm>
          <a:prstGeom prst="rect">
            <a:avLst/>
          </a:prstGeom>
        </p:spPr>
        <p:txBody>
          <a:bodyPr vert="horz" lIns="91440" tIns="45720" rIns="91440" bIns="45720" rtlCol="0">
            <a:normAutofit/>
          </a:bodyPr>
          <a:lstStyle>
            <a:lvl1pPr marL="0" indent="0">
              <a:buFontTx/>
              <a:buNone/>
              <a:defRPr sz="3600" baseline="0">
                <a:solidFill>
                  <a:srgbClr val="66AE30"/>
                </a:solidFill>
                <a:latin typeface="Helvetica"/>
                <a:cs typeface="Helvetica"/>
              </a:defRPr>
            </a:lvl1pPr>
          </a:lstStyle>
          <a:p>
            <a:pPr lvl="0"/>
            <a:r>
              <a:rPr lang="en-US" dirty="0" smtClean="0"/>
              <a:t>This style is for flush left text w/ border</a:t>
            </a:r>
          </a:p>
        </p:txBody>
      </p:sp>
      <p:sp>
        <p:nvSpPr>
          <p:cNvPr id="9" name="Text Placeholder 2"/>
          <p:cNvSpPr>
            <a:spLocks noGrp="1"/>
          </p:cNvSpPr>
          <p:nvPr>
            <p:ph idx="10" hasCustomPrompt="1"/>
          </p:nvPr>
        </p:nvSpPr>
        <p:spPr>
          <a:xfrm>
            <a:off x="1419413" y="4632981"/>
            <a:ext cx="6290234" cy="1059608"/>
          </a:xfrm>
          <a:prstGeom prst="rect">
            <a:avLst/>
          </a:prstGeom>
        </p:spPr>
        <p:txBody>
          <a:bodyPr vert="horz" lIns="91440" tIns="45720" rIns="91440" bIns="45720" rtlCol="0">
            <a:normAutofit/>
          </a:bodyPr>
          <a:lstStyle>
            <a:lvl1pPr marL="0" indent="0" algn="r">
              <a:lnSpc>
                <a:spcPts val="1720"/>
              </a:lnSpc>
              <a:buFontTx/>
              <a:buNone/>
              <a:defRPr sz="1600" baseline="0">
                <a:solidFill>
                  <a:schemeClr val="tx1">
                    <a:lumMod val="50000"/>
                    <a:lumOff val="50000"/>
                  </a:schemeClr>
                </a:solidFill>
                <a:latin typeface="Helvetica"/>
                <a:cs typeface="Helvetica"/>
              </a:defRPr>
            </a:lvl1pPr>
          </a:lstStyle>
          <a:p>
            <a:pPr lvl="0"/>
            <a:r>
              <a:rPr lang="en-US" dirty="0" smtClean="0"/>
              <a:t>Smaller text here</a:t>
            </a:r>
          </a:p>
        </p:txBody>
      </p:sp>
      <p:sp>
        <p:nvSpPr>
          <p:cNvPr id="5" name="Rectangle 4"/>
          <p:cNvSpPr/>
          <p:nvPr userDrawn="1"/>
        </p:nvSpPr>
        <p:spPr>
          <a:xfrm>
            <a:off x="702235" y="612588"/>
            <a:ext cx="7724589" cy="56627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506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2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50565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orange - big #">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a:xfrm>
            <a:off x="0" y="1113118"/>
            <a:ext cx="9143999" cy="2696881"/>
          </a:xfrm>
          <a:prstGeom prst="rect">
            <a:avLst/>
          </a:prstGeom>
        </p:spPr>
        <p:txBody>
          <a:bodyPr vert="horz" lIns="91440" tIns="45720" rIns="91440" bIns="45720" rtlCol="0" anchor="b" anchorCtr="0">
            <a:noAutofit/>
          </a:bodyPr>
          <a:lstStyle>
            <a:lvl1pPr marL="0" indent="0" algn="ctr">
              <a:buFontTx/>
              <a:buNone/>
              <a:defRPr sz="17000">
                <a:solidFill>
                  <a:schemeClr val="bg1"/>
                </a:solidFill>
                <a:latin typeface="Helvetica"/>
                <a:cs typeface="Helvetica"/>
              </a:defRPr>
            </a:lvl1pPr>
          </a:lstStyle>
          <a:p>
            <a:pPr lvl="0"/>
            <a:r>
              <a:rPr lang="en-US" dirty="0" smtClean="0"/>
              <a:t>00%</a:t>
            </a:r>
          </a:p>
        </p:txBody>
      </p:sp>
      <p:sp>
        <p:nvSpPr>
          <p:cNvPr id="22" name="Title 1"/>
          <p:cNvSpPr>
            <a:spLocks noGrp="1"/>
          </p:cNvSpPr>
          <p:nvPr>
            <p:ph type="ctrTitle" hasCustomPrompt="1"/>
          </p:nvPr>
        </p:nvSpPr>
        <p:spPr>
          <a:xfrm>
            <a:off x="1" y="3810000"/>
            <a:ext cx="9143998" cy="1981200"/>
          </a:xfrm>
          <a:prstGeom prst="rect">
            <a:avLst/>
          </a:prstGeom>
        </p:spPr>
        <p:txBody>
          <a:bodyPr anchor="t" anchorCtr="0">
            <a:normAutofit/>
          </a:bodyPr>
          <a:lstStyle>
            <a:lvl1pPr>
              <a:defRPr sz="3600" baseline="0">
                <a:solidFill>
                  <a:schemeClr val="bg1"/>
                </a:solidFill>
                <a:latin typeface="Helvetica"/>
                <a:cs typeface="Helvetica"/>
              </a:defRPr>
            </a:lvl1pPr>
          </a:lstStyle>
          <a:p>
            <a:r>
              <a:rPr lang="en-US" dirty="0" smtClean="0"/>
              <a:t>Your text here</a:t>
            </a:r>
            <a:endParaRPr lang="en-US" dirty="0"/>
          </a:p>
        </p:txBody>
      </p:sp>
      <p:sp>
        <p:nvSpPr>
          <p:cNvPr id="2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2997988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2_wider left - credit">
    <p:spTree>
      <p:nvGrpSpPr>
        <p:cNvPr id="1" name=""/>
        <p:cNvGrpSpPr/>
        <p:nvPr/>
      </p:nvGrpSpPr>
      <p:grpSpPr>
        <a:xfrm>
          <a:off x="0" y="0"/>
          <a:ext cx="0" cy="0"/>
          <a:chOff x="0" y="0"/>
          <a:chExt cx="0" cy="0"/>
        </a:xfrm>
      </p:grpSpPr>
      <p:sp>
        <p:nvSpPr>
          <p:cNvPr id="3"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
        <p:nvSpPr>
          <p:cNvPr id="4"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a:solidFill>
                  <a:schemeClr val="bg1"/>
                </a:solidFill>
                <a:latin typeface="Helvetica"/>
                <a:cs typeface="Helvetica"/>
              </a:defRPr>
            </a:lvl1pPr>
          </a:lstStyle>
          <a:p>
            <a:pPr lvl="0"/>
            <a:r>
              <a:rPr lang="en-US" dirty="0" smtClean="0"/>
              <a:t>This is basic flush left text</a:t>
            </a:r>
          </a:p>
        </p:txBody>
      </p:sp>
    </p:spTree>
    <p:extLst>
      <p:ext uri="{BB962C8B-B14F-4D97-AF65-F5344CB8AC3E}">
        <p14:creationId xmlns:p14="http://schemas.microsoft.com/office/powerpoint/2010/main" val="18482665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FEFEFE"/>
                </a:solidFill>
              </a:defRPr>
            </a:lvl1pPr>
          </a:lstStyle>
          <a:p>
            <a:pPr lvl="0"/>
            <a:r>
              <a:rPr lang="en-US" smtClean="0"/>
              <a:t>Click to edit Master text styles</a:t>
            </a:r>
          </a:p>
        </p:txBody>
      </p:sp>
    </p:spTree>
    <p:extLst>
      <p:ext uri="{BB962C8B-B14F-4D97-AF65-F5344CB8AC3E}">
        <p14:creationId xmlns:p14="http://schemas.microsoft.com/office/powerpoint/2010/main" val="22064898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990600" y="1376086"/>
            <a:ext cx="7122459" cy="4525963"/>
          </a:xfrm>
          <a:prstGeom prst="rect">
            <a:avLst/>
          </a:prstGeom>
        </p:spPr>
        <p:txBody>
          <a:bodyPr vert="horz" lIns="91440" tIns="45720" rIns="91440" bIns="45720" rtlCol="0">
            <a:normAutofit/>
          </a:bodyPr>
          <a:lstStyle>
            <a:lvl1pPr>
              <a:defRPr>
                <a:solidFill>
                  <a:srgbClr val="FEFEFE"/>
                </a:solidFill>
              </a:defRPr>
            </a:lvl1pPr>
          </a:lstStyle>
          <a:p>
            <a:pPr lvl="0"/>
            <a:r>
              <a:rPr lang="en-US" smtClean="0"/>
              <a:t>Click to edit Master text styles</a:t>
            </a:r>
          </a:p>
        </p:txBody>
      </p:sp>
    </p:spTree>
    <p:extLst>
      <p:ext uri="{BB962C8B-B14F-4D97-AF65-F5344CB8AC3E}">
        <p14:creationId xmlns:p14="http://schemas.microsoft.com/office/powerpoint/2010/main" val="37180139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wider left w source">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baseline="0">
                <a:solidFill>
                  <a:srgbClr val="FEFEFE"/>
                </a:solidFill>
                <a:latin typeface="Helvetica"/>
                <a:cs typeface="Helvetica"/>
              </a:defRPr>
            </a:lvl1pPr>
          </a:lstStyle>
          <a:p>
            <a:pPr lvl="0"/>
            <a:r>
              <a:rPr lang="en-US" dirty="0" smtClean="0"/>
              <a:t>This is wider text box</a:t>
            </a:r>
          </a:p>
        </p:txBody>
      </p:sp>
      <p:sp>
        <p:nvSpPr>
          <p:cNvPr id="9"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rgbClr val="FEFEF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248963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42046"/>
            <a:ext cx="8229600" cy="2130889"/>
          </a:xfrm>
          <a:prstGeom prst="rect">
            <a:avLst/>
          </a:prstGeom>
        </p:spPr>
        <p:txBody>
          <a:bodyPr>
            <a:noAutofit/>
          </a:bodyPr>
          <a:lstStyle>
            <a:lvl1pPr algn="ctr">
              <a:defRPr sz="15000">
                <a:solidFill>
                  <a:srgbClr val="FEFEFE"/>
                </a:solidFill>
                <a:latin typeface="Helvetica"/>
                <a:cs typeface="Helvetica"/>
              </a:defRPr>
            </a:lvl1pPr>
          </a:lstStyle>
          <a:p>
            <a:r>
              <a:rPr lang="en-US" dirty="0" smtClean="0"/>
              <a:t>00%</a:t>
            </a:r>
            <a:endParaRPr lang="en-US" dirty="0"/>
          </a:p>
        </p:txBody>
      </p:sp>
      <p:sp>
        <p:nvSpPr>
          <p:cNvPr id="4" name="Text Placeholder 2"/>
          <p:cNvSpPr>
            <a:spLocks noGrp="1"/>
          </p:cNvSpPr>
          <p:nvPr>
            <p:ph type="body" idx="1" hasCustomPrompt="1"/>
          </p:nvPr>
        </p:nvSpPr>
        <p:spPr>
          <a:xfrm>
            <a:off x="2" y="4800600"/>
            <a:ext cx="9143998" cy="1363476"/>
          </a:xfrm>
          <a:prstGeom prst="rect">
            <a:avLst/>
          </a:prstGeom>
        </p:spPr>
        <p:txBody>
          <a:bodyPr anchor="t" anchorCtr="0">
            <a:noAutofit/>
          </a:bodyPr>
          <a:lstStyle>
            <a:lvl1pPr marL="0" indent="0" algn="ctr">
              <a:buNone/>
              <a:defRPr sz="36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text here</a:t>
            </a:r>
          </a:p>
        </p:txBody>
      </p:sp>
      <p:sp>
        <p:nvSpPr>
          <p:cNvPr id="5"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42323059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wider left 2 w source">
    <p:spTree>
      <p:nvGrpSpPr>
        <p:cNvPr id="1" name=""/>
        <p:cNvGrpSpPr/>
        <p:nvPr/>
      </p:nvGrpSpPr>
      <p:grpSpPr>
        <a:xfrm>
          <a:off x="0" y="0"/>
          <a:ext cx="0" cy="0"/>
          <a:chOff x="0" y="0"/>
          <a:chExt cx="0" cy="0"/>
        </a:xfrm>
      </p:grpSpPr>
      <p:sp>
        <p:nvSpPr>
          <p:cNvPr id="3"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4400" baseline="0">
                <a:solidFill>
                  <a:srgbClr val="FEFEFE"/>
                </a:solidFill>
                <a:latin typeface="Helvetica"/>
                <a:cs typeface="Helvetica"/>
              </a:defRPr>
            </a:lvl1pPr>
          </a:lstStyle>
          <a:p>
            <a:pPr lvl="0"/>
            <a:r>
              <a:rPr lang="en-US" dirty="0" smtClean="0"/>
              <a:t>This is wider 2 text box</a:t>
            </a:r>
          </a:p>
        </p:txBody>
      </p:sp>
      <p:sp>
        <p:nvSpPr>
          <p:cNvPr id="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rgbClr val="E593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39377851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basic left w source">
    <p:spTree>
      <p:nvGrpSpPr>
        <p:cNvPr id="1" name=""/>
        <p:cNvGrpSpPr/>
        <p:nvPr/>
      </p:nvGrpSpPr>
      <p:grpSpPr>
        <a:xfrm>
          <a:off x="0" y="0"/>
          <a:ext cx="0" cy="0"/>
          <a:chOff x="0" y="0"/>
          <a:chExt cx="0" cy="0"/>
        </a:xfrm>
      </p:grpSpPr>
      <p:sp>
        <p:nvSpPr>
          <p:cNvPr id="3" name="Text Placeholder 2"/>
          <p:cNvSpPr>
            <a:spLocks noGrp="1"/>
          </p:cNvSpPr>
          <p:nvPr>
            <p:ph idx="1"/>
          </p:nvPr>
        </p:nvSpPr>
        <p:spPr>
          <a:xfrm>
            <a:off x="1225175" y="1376087"/>
            <a:ext cx="6887884" cy="5481914"/>
          </a:xfrm>
          <a:prstGeom prst="rect">
            <a:avLst/>
          </a:prstGeom>
        </p:spPr>
        <p:txBody>
          <a:bodyPr vert="horz" lIns="91440" tIns="45720" rIns="91440" bIns="45720" rtlCol="0">
            <a:normAutofit/>
          </a:bodyPr>
          <a:lstStyle>
            <a:lvl1pPr>
              <a:defRPr sz="4400">
                <a:solidFill>
                  <a:srgbClr val="FEFEFE"/>
                </a:solidFill>
              </a:defRPr>
            </a:lvl1pPr>
          </a:lstStyle>
          <a:p>
            <a:pPr lvl="0"/>
            <a:r>
              <a:rPr lang="en-US" smtClean="0"/>
              <a:t>Click to edit Master text styles</a:t>
            </a:r>
          </a:p>
        </p:txBody>
      </p:sp>
      <p:sp>
        <p:nvSpPr>
          <p:cNvPr id="4" name="Text Placeholder 2"/>
          <p:cNvSpPr>
            <a:spLocks noGrp="1"/>
          </p:cNvSpPr>
          <p:nvPr>
            <p:ph type="body" idx="10" hasCustomPrompt="1"/>
          </p:nvPr>
        </p:nvSpPr>
        <p:spPr>
          <a:xfrm>
            <a:off x="2" y="6019800"/>
            <a:ext cx="9143998" cy="639762"/>
          </a:xfrm>
          <a:prstGeom prst="rect">
            <a:avLst/>
          </a:prstGeom>
        </p:spPr>
        <p:txBody>
          <a:bodyPr anchor="b">
            <a:normAutofit/>
          </a:bodyPr>
          <a:lstStyle>
            <a:lvl1pPr marL="0" indent="0" algn="ctr">
              <a:buNone/>
              <a:defRPr sz="1800" b="0" baseline="0">
                <a:solidFill>
                  <a:srgbClr val="E593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307444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flush left">
    <p:spTree>
      <p:nvGrpSpPr>
        <p:cNvPr id="1" name=""/>
        <p:cNvGrpSpPr/>
        <p:nvPr/>
      </p:nvGrpSpPr>
      <p:grpSpPr>
        <a:xfrm>
          <a:off x="0" y="0"/>
          <a:ext cx="0" cy="0"/>
          <a:chOff x="0" y="0"/>
          <a:chExt cx="0" cy="0"/>
        </a:xfrm>
      </p:grpSpPr>
      <p:sp>
        <p:nvSpPr>
          <p:cNvPr id="7" name="Text Placeholder 2"/>
          <p:cNvSpPr>
            <a:spLocks noGrp="1"/>
          </p:cNvSpPr>
          <p:nvPr>
            <p:ph idx="1"/>
          </p:nvPr>
        </p:nvSpPr>
        <p:spPr>
          <a:xfrm>
            <a:off x="1225175" y="1376086"/>
            <a:ext cx="6887884" cy="5481914"/>
          </a:xfrm>
          <a:prstGeom prst="rect">
            <a:avLst/>
          </a:prstGeom>
        </p:spPr>
        <p:txBody>
          <a:bodyPr vert="horz" lIns="91440" tIns="45720" rIns="91440" bIns="45720" rtlCol="0">
            <a:normAutofit/>
          </a:bodyPr>
          <a:lstStyle>
            <a:lvl1pPr>
              <a:defRPr sz="4400">
                <a:solidFill>
                  <a:srgbClr val="66AE30"/>
                </a:solidFill>
              </a:defRPr>
            </a:lvl1pPr>
          </a:lstStyle>
          <a:p>
            <a:pPr lvl="0"/>
            <a:r>
              <a:rPr lang="en-US" smtClean="0"/>
              <a:t>Click to edit Master text styles</a:t>
            </a:r>
          </a:p>
        </p:txBody>
      </p:sp>
    </p:spTree>
    <p:extLst>
      <p:ext uri="{BB962C8B-B14F-4D97-AF65-F5344CB8AC3E}">
        <p14:creationId xmlns:p14="http://schemas.microsoft.com/office/powerpoint/2010/main" val="301517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asic left w source">
    <p:spTree>
      <p:nvGrpSpPr>
        <p:cNvPr id="1" name=""/>
        <p:cNvGrpSpPr/>
        <p:nvPr/>
      </p:nvGrpSpPr>
      <p:grpSpPr>
        <a:xfrm>
          <a:off x="0" y="0"/>
          <a:ext cx="0" cy="0"/>
          <a:chOff x="0" y="0"/>
          <a:chExt cx="0" cy="0"/>
        </a:xfrm>
      </p:grpSpPr>
      <p:sp>
        <p:nvSpPr>
          <p:cNvPr id="3" name="Text Placeholder 2"/>
          <p:cNvSpPr>
            <a:spLocks noGrp="1"/>
          </p:cNvSpPr>
          <p:nvPr>
            <p:ph idx="1"/>
          </p:nvPr>
        </p:nvSpPr>
        <p:spPr>
          <a:xfrm>
            <a:off x="1225175" y="1376087"/>
            <a:ext cx="6887884" cy="5481914"/>
          </a:xfrm>
          <a:prstGeom prst="rect">
            <a:avLst/>
          </a:prstGeom>
        </p:spPr>
        <p:txBody>
          <a:bodyPr vert="horz" lIns="91440" tIns="45720" rIns="91440" bIns="45720" rtlCol="0">
            <a:normAutofit/>
          </a:bodyPr>
          <a:lstStyle>
            <a:lvl1pPr>
              <a:defRPr sz="4400">
                <a:solidFill>
                  <a:srgbClr val="66AE30"/>
                </a:solidFill>
              </a:defRPr>
            </a:lvl1pPr>
          </a:lstStyle>
          <a:p>
            <a:pPr lvl="0"/>
            <a:r>
              <a:rPr lang="en-US" smtClean="0"/>
              <a:t>Click to edit Master text styles</a:t>
            </a:r>
          </a:p>
        </p:txBody>
      </p:sp>
      <p:sp>
        <p:nvSpPr>
          <p:cNvPr id="4"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33236375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wider left w source">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732118" y="1464234"/>
            <a:ext cx="7993529" cy="5393766"/>
          </a:xfrm>
          <a:prstGeom prst="rect">
            <a:avLst/>
          </a:prstGeom>
        </p:spPr>
        <p:txBody>
          <a:bodyPr vert="horz" lIns="91440" tIns="45720" rIns="91440" bIns="45720" rtlCol="0">
            <a:normAutofit/>
          </a:bodyPr>
          <a:lstStyle>
            <a:lvl1pPr marL="0" indent="0" algn="l">
              <a:buFontTx/>
              <a:buNone/>
              <a:tabLst/>
              <a:defRPr sz="5400" baseline="0">
                <a:solidFill>
                  <a:srgbClr val="66AE30"/>
                </a:solidFill>
                <a:latin typeface="Helvetica"/>
                <a:cs typeface="Helvetica"/>
              </a:defRPr>
            </a:lvl1pPr>
          </a:lstStyle>
          <a:p>
            <a:pPr lvl="0"/>
            <a:r>
              <a:rPr lang="en-US" dirty="0" smtClean="0"/>
              <a:t>This is wider text box</a:t>
            </a:r>
          </a:p>
        </p:txBody>
      </p:sp>
      <p:sp>
        <p:nvSpPr>
          <p:cNvPr id="9" name="Text Placeholder 2"/>
          <p:cNvSpPr>
            <a:spLocks noGrp="1"/>
          </p:cNvSpPr>
          <p:nvPr>
            <p:ph type="body" idx="10" hasCustomPrompt="1"/>
          </p:nvPr>
        </p:nvSpPr>
        <p:spPr>
          <a:xfrm>
            <a:off x="2" y="6019800"/>
            <a:ext cx="9143998" cy="639762"/>
          </a:xfrm>
        </p:spPr>
        <p:txBody>
          <a:bodyPr anchor="b">
            <a:normAutofit/>
          </a:bodyPr>
          <a:lstStyle>
            <a:lvl1pPr marL="0" indent="0" algn="ctr">
              <a:buNone/>
              <a:defRPr sz="1800" b="0" baseline="0">
                <a:solidFill>
                  <a:srgbClr val="66AE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Type your source here</a:t>
            </a:r>
          </a:p>
        </p:txBody>
      </p:sp>
    </p:spTree>
    <p:extLst>
      <p:ext uri="{BB962C8B-B14F-4D97-AF65-F5344CB8AC3E}">
        <p14:creationId xmlns:p14="http://schemas.microsoft.com/office/powerpoint/2010/main" val="149264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theme" Target="../theme/theme5.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theme" Target="../theme/theme6.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7.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theme" Target="../theme/theme8.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6AE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094161"/>
      </p:ext>
    </p:extLst>
  </p:cSld>
  <p:clrMap bg1="lt1" tx1="dk1" bg2="lt2" tx2="dk2" accent1="accent1" accent2="accent2" accent3="accent3" accent4="accent4" accent5="accent5" accent6="accent6" hlink="hlink" folHlink="folHlink"/>
  <p:sldLayoutIdLst>
    <p:sldLayoutId id="2147483658" r:id="rId1"/>
    <p:sldLayoutId id="2147483662" r:id="rId2"/>
    <p:sldLayoutId id="2147483677" r:id="rId3"/>
    <p:sldLayoutId id="2147483659" r:id="rId4"/>
    <p:sldLayoutId id="2147483656" r:id="rId5"/>
    <p:sldLayoutId id="2147483660" r:id="rId6"/>
    <p:sldLayoutId id="2147483693" r:id="rId7"/>
    <p:sldLayoutId id="2147483695" r:id="rId8"/>
    <p:sldLayoutId id="2147483696" r:id="rId9"/>
    <p:sldLayoutId id="2147483697" r:id="rId10"/>
    <p:sldLayoutId id="2147483710" r:id="rId11"/>
    <p:sldLayoutId id="2147483711" r:id="rId12"/>
    <p:sldLayoutId id="2147483712" r:id="rId13"/>
    <p:sldLayoutId id="2147483713" r:id="rId14"/>
    <p:sldLayoutId id="2147483714" r:id="rId15"/>
    <p:sldLayoutId id="2147483719" r:id="rId16"/>
    <p:sldLayoutId id="2147483770" r:id="rId17"/>
    <p:sldLayoutId id="2147483771" r:id="rId18"/>
    <p:sldLayoutId id="2147483772" r:id="rId19"/>
    <p:sldLayoutId id="2147483773" r:id="rId20"/>
    <p:sldLayoutId id="2147483774" r:id="rId2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1376086"/>
            <a:ext cx="7122459" cy="4525963"/>
          </a:xfrm>
          <a:prstGeom prst="rect">
            <a:avLst/>
          </a:prstGeom>
        </p:spPr>
        <p:txBody>
          <a:bodyPr vert="horz" lIns="91440" tIns="45720" rIns="91440" bIns="45720" rtlCol="0">
            <a:normAutofit/>
          </a:bodyPr>
          <a:lstStyle/>
          <a:p>
            <a:pPr lvl="0"/>
            <a:r>
              <a:rPr lang="en-US" dirty="0" smtClean="0"/>
              <a:t>Click for basic text</a:t>
            </a:r>
          </a:p>
        </p:txBody>
      </p:sp>
    </p:spTree>
    <p:extLst>
      <p:ext uri="{BB962C8B-B14F-4D97-AF65-F5344CB8AC3E}">
        <p14:creationId xmlns:p14="http://schemas.microsoft.com/office/powerpoint/2010/main" val="305714221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3" r:id="rId10"/>
    <p:sldLayoutId id="2147483650" r:id="rId11"/>
    <p:sldLayoutId id="2147483676" r:id="rId12"/>
    <p:sldLayoutId id="2147483678" r:id="rId13"/>
    <p:sldLayoutId id="2147483679" r:id="rId14"/>
    <p:sldLayoutId id="2147483675" r:id="rId15"/>
    <p:sldLayoutId id="2147483680" r:id="rId16"/>
    <p:sldLayoutId id="2147483716" r:id="rId17"/>
    <p:sldLayoutId id="2147483717" r:id="rId18"/>
    <p:sldLayoutId id="2147483718"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kern="1200" baseline="0">
          <a:solidFill>
            <a:srgbClr val="66AE30"/>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E5932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E5932F"/>
          </a:solidFill>
          <a:latin typeface="Helvetica"/>
          <a:ea typeface="+mn-ea"/>
          <a:cs typeface="Helvetica"/>
        </a:defRPr>
      </a:lvl3pPr>
      <a:lvl4pPr marL="1371600" indent="0" algn="l" defTabSz="457200" rtl="0" eaLnBrk="1" latinLnBrk="0" hangingPunct="1">
        <a:spcBef>
          <a:spcPct val="20000"/>
        </a:spcBef>
        <a:buFont typeface="Arial"/>
        <a:buNone/>
        <a:defRPr sz="2000" kern="1200">
          <a:solidFill>
            <a:srgbClr val="E5932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E5932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6AE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9998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6AE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40756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6AE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90978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1376086"/>
            <a:ext cx="7122459" cy="4525963"/>
          </a:xfrm>
          <a:prstGeom prst="rect">
            <a:avLst/>
          </a:prstGeom>
        </p:spPr>
        <p:txBody>
          <a:bodyPr vert="horz" lIns="91440" tIns="45720" rIns="91440" bIns="45720" rtlCol="0">
            <a:normAutofit/>
          </a:bodyPr>
          <a:lstStyle/>
          <a:p>
            <a:pPr lvl="0"/>
            <a:r>
              <a:rPr lang="en-US" dirty="0" smtClean="0"/>
              <a:t>Click for basic text</a:t>
            </a:r>
          </a:p>
        </p:txBody>
      </p:sp>
    </p:spTree>
    <p:extLst>
      <p:ext uri="{BB962C8B-B14F-4D97-AF65-F5344CB8AC3E}">
        <p14:creationId xmlns:p14="http://schemas.microsoft.com/office/powerpoint/2010/main" val="260991339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kern="1200" baseline="0">
          <a:solidFill>
            <a:srgbClr val="66AE30"/>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E5932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E5932F"/>
          </a:solidFill>
          <a:latin typeface="Helvetica"/>
          <a:ea typeface="+mn-ea"/>
          <a:cs typeface="Helvetica"/>
        </a:defRPr>
      </a:lvl3pPr>
      <a:lvl4pPr marL="1371600" indent="0" algn="l" defTabSz="457200" rtl="0" eaLnBrk="1" latinLnBrk="0" hangingPunct="1">
        <a:spcBef>
          <a:spcPct val="20000"/>
        </a:spcBef>
        <a:buFont typeface="Arial"/>
        <a:buNone/>
        <a:defRPr sz="2000" kern="1200">
          <a:solidFill>
            <a:srgbClr val="E5932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E5932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66AE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86987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66AE3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86776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03.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01.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9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9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4.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8.xml"/><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9.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0.xml"/><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1.xml"/><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2.xml"/><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3.xml"/><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98.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9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7.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8.xml"/><Relationship Id="rId1" Type="http://schemas.openxmlformats.org/officeDocument/2006/relationships/slideLayout" Target="../slideLayouts/slideLayout9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00.xml"/></Relationships>
</file>

<file path=ppt/slides/_rels/slide6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emf"/><Relationship Id="rId7"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98.xml"/><Relationship Id="rId6" Type="http://schemas.openxmlformats.org/officeDocument/2006/relationships/image" Target="../media/image2.jpeg"/><Relationship Id="rId5" Type="http://schemas.openxmlformats.org/officeDocument/2006/relationships/image" Target="../media/image19.jpeg"/><Relationship Id="rId4" Type="http://schemas.openxmlformats.org/officeDocument/2006/relationships/hyperlink" Target="http://www.ecoliteracy.org/downloads/making-case"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stainontario.com/work/edible-education/say-yes/" TargetMode="Externa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52" y="380754"/>
            <a:ext cx="8467852" cy="5489694"/>
          </a:xfrm>
          <a:prstGeom prst="rect">
            <a:avLst/>
          </a:prstGeom>
        </p:spPr>
      </p:pic>
    </p:spTree>
    <p:extLst>
      <p:ext uri="{BB962C8B-B14F-4D97-AF65-F5344CB8AC3E}">
        <p14:creationId xmlns:p14="http://schemas.microsoft.com/office/powerpoint/2010/main" val="326836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2" name="Content Placeholder 1"/>
          <p:cNvSpPr>
            <a:spLocks noGrp="1"/>
          </p:cNvSpPr>
          <p:nvPr>
            <p:ph idx="1"/>
          </p:nvPr>
        </p:nvSpPr>
        <p:spPr>
          <a:xfrm>
            <a:off x="549238" y="257226"/>
            <a:ext cx="7993529" cy="5393766"/>
          </a:xfrm>
        </p:spPr>
        <p:txBody>
          <a:bodyPr/>
          <a:lstStyle/>
          <a:p>
            <a:pPr algn="ctr"/>
            <a:r>
              <a:rPr lang="en-US" dirty="0" smtClean="0">
                <a:solidFill>
                  <a:srgbClr val="66AE30"/>
                </a:solidFill>
              </a:rPr>
              <a:t>Better results on </a:t>
            </a:r>
            <a:r>
              <a:rPr lang="en-US" b="1" dirty="0" smtClean="0">
                <a:solidFill>
                  <a:srgbClr val="66AE30"/>
                </a:solidFill>
              </a:rPr>
              <a:t>learning skills</a:t>
            </a:r>
            <a:endParaRPr lang="en-US" b="1" dirty="0">
              <a:solidFill>
                <a:srgbClr val="66AE30"/>
              </a:solidFill>
            </a:endParaRPr>
          </a:p>
        </p:txBody>
      </p:sp>
      <p:sp>
        <p:nvSpPr>
          <p:cNvPr id="7" name="Text Placeholder 9"/>
          <p:cNvSpPr>
            <a:spLocks noGrp="1"/>
          </p:cNvSpPr>
          <p:nvPr>
            <p:ph type="body" idx="10"/>
          </p:nvPr>
        </p:nvSpPr>
        <p:spPr/>
        <p:txBody>
          <a:bodyPr/>
          <a:lstStyle/>
          <a:p>
            <a:r>
              <a:rPr lang="en-US" dirty="0" smtClean="0">
                <a:solidFill>
                  <a:srgbClr val="66AE30"/>
                </a:solidFill>
              </a:rPr>
              <a:t>Feeding Our Future, TDSB</a:t>
            </a:r>
            <a:endParaRPr lang="en-US" dirty="0">
              <a:solidFill>
                <a:srgbClr val="66AE30"/>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79" t="-2644" r="-189" b="353"/>
          <a:stretch/>
        </p:blipFill>
        <p:spPr>
          <a:xfrm>
            <a:off x="224350" y="1883664"/>
            <a:ext cx="8648222" cy="4315968"/>
          </a:xfrm>
          <a:prstGeom prst="rect">
            <a:avLst/>
          </a:prstGeom>
        </p:spPr>
      </p:pic>
    </p:spTree>
    <p:extLst>
      <p:ext uri="{BB962C8B-B14F-4D97-AF65-F5344CB8AC3E}">
        <p14:creationId xmlns:p14="http://schemas.microsoft.com/office/powerpoint/2010/main" val="386856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2" name="Content Placeholder 1"/>
          <p:cNvSpPr>
            <a:spLocks noGrp="1"/>
          </p:cNvSpPr>
          <p:nvPr>
            <p:ph idx="1"/>
          </p:nvPr>
        </p:nvSpPr>
        <p:spPr>
          <a:xfrm>
            <a:off x="549238" y="257226"/>
            <a:ext cx="7993529" cy="5393766"/>
          </a:xfrm>
        </p:spPr>
        <p:txBody>
          <a:bodyPr/>
          <a:lstStyle/>
          <a:p>
            <a:pPr algn="ctr"/>
            <a:r>
              <a:rPr lang="en-US" dirty="0" smtClean="0">
                <a:solidFill>
                  <a:srgbClr val="66AE30"/>
                </a:solidFill>
              </a:rPr>
              <a:t>Better </a:t>
            </a:r>
            <a:r>
              <a:rPr lang="en-US" b="1" dirty="0" smtClean="0">
                <a:solidFill>
                  <a:srgbClr val="66AE30"/>
                </a:solidFill>
              </a:rPr>
              <a:t>grades</a:t>
            </a:r>
            <a:endParaRPr lang="en-US" b="1" dirty="0">
              <a:solidFill>
                <a:srgbClr val="66AE30"/>
              </a:solidFill>
            </a:endParaRPr>
          </a:p>
        </p:txBody>
      </p:sp>
      <p:sp>
        <p:nvSpPr>
          <p:cNvPr id="7" name="Text Placeholder 9"/>
          <p:cNvSpPr>
            <a:spLocks noGrp="1"/>
          </p:cNvSpPr>
          <p:nvPr>
            <p:ph type="body" idx="10"/>
          </p:nvPr>
        </p:nvSpPr>
        <p:spPr/>
        <p:txBody>
          <a:bodyPr/>
          <a:lstStyle/>
          <a:p>
            <a:r>
              <a:rPr lang="en-US" dirty="0" smtClean="0">
                <a:solidFill>
                  <a:srgbClr val="66AE30"/>
                </a:solidFill>
              </a:rPr>
              <a:t>Feeding Our Future, TDSB</a:t>
            </a:r>
            <a:endParaRPr lang="en-US" dirty="0">
              <a:solidFill>
                <a:srgbClr val="66AE30"/>
              </a:solidFill>
            </a:endParaRPr>
          </a:p>
        </p:txBody>
      </p:sp>
      <p:pic>
        <p:nvPicPr>
          <p:cNvPr id="4" name="Picture 3"/>
          <p:cNvPicPr>
            <a:picLocks noChangeAspect="1"/>
          </p:cNvPicPr>
          <p:nvPr/>
        </p:nvPicPr>
        <p:blipFill>
          <a:blip r:embed="rId3"/>
          <a:stretch>
            <a:fillRect/>
          </a:stretch>
        </p:blipFill>
        <p:spPr>
          <a:xfrm>
            <a:off x="1402950" y="1353312"/>
            <a:ext cx="6564135" cy="4666488"/>
          </a:xfrm>
          <a:prstGeom prst="rect">
            <a:avLst/>
          </a:prstGeom>
        </p:spPr>
      </p:pic>
      <p:sp>
        <p:nvSpPr>
          <p:cNvPr id="5" name="Oval 4"/>
          <p:cNvSpPr/>
          <p:nvPr/>
        </p:nvSpPr>
        <p:spPr>
          <a:xfrm>
            <a:off x="1627632" y="1901952"/>
            <a:ext cx="640080" cy="67665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8" name="Oval 7"/>
          <p:cNvSpPr/>
          <p:nvPr/>
        </p:nvSpPr>
        <p:spPr>
          <a:xfrm>
            <a:off x="2600137" y="2277453"/>
            <a:ext cx="640080" cy="67665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9" name="Oval 8"/>
          <p:cNvSpPr/>
          <p:nvPr/>
        </p:nvSpPr>
        <p:spPr>
          <a:xfrm>
            <a:off x="6242304" y="3009900"/>
            <a:ext cx="640080" cy="67665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0" name="Oval 9"/>
          <p:cNvSpPr/>
          <p:nvPr/>
        </p:nvSpPr>
        <p:spPr>
          <a:xfrm>
            <a:off x="7147753" y="2485644"/>
            <a:ext cx="640080" cy="67665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00210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39344" y="1022199"/>
            <a:ext cx="6766559" cy="5317482"/>
          </a:xfrm>
          <a:prstGeom prst="rect">
            <a:avLst/>
          </a:prstGeom>
        </p:spPr>
      </p:pic>
      <p:sp>
        <p:nvSpPr>
          <p:cNvPr id="2" name="Content Placeholder 1"/>
          <p:cNvSpPr>
            <a:spLocks noGrp="1"/>
          </p:cNvSpPr>
          <p:nvPr>
            <p:ph idx="1"/>
          </p:nvPr>
        </p:nvSpPr>
        <p:spPr>
          <a:xfrm>
            <a:off x="549238" y="257226"/>
            <a:ext cx="7993529" cy="5393766"/>
          </a:xfrm>
        </p:spPr>
        <p:txBody>
          <a:bodyPr/>
          <a:lstStyle/>
          <a:p>
            <a:pPr algn="ctr"/>
            <a:r>
              <a:rPr lang="en-US" dirty="0" smtClean="0">
                <a:solidFill>
                  <a:srgbClr val="66AE30"/>
                </a:solidFill>
              </a:rPr>
              <a:t>Better </a:t>
            </a:r>
            <a:r>
              <a:rPr lang="en-US" b="1" dirty="0" smtClean="0">
                <a:solidFill>
                  <a:srgbClr val="66AE30"/>
                </a:solidFill>
              </a:rPr>
              <a:t>perceived health</a:t>
            </a:r>
            <a:endParaRPr lang="en-US" b="1" dirty="0">
              <a:solidFill>
                <a:srgbClr val="66AE30"/>
              </a:solidFill>
            </a:endParaRPr>
          </a:p>
        </p:txBody>
      </p:sp>
      <p:sp>
        <p:nvSpPr>
          <p:cNvPr id="7" name="Text Placeholder 9"/>
          <p:cNvSpPr>
            <a:spLocks noGrp="1"/>
          </p:cNvSpPr>
          <p:nvPr>
            <p:ph type="body" idx="10"/>
          </p:nvPr>
        </p:nvSpPr>
        <p:spPr/>
        <p:txBody>
          <a:bodyPr/>
          <a:lstStyle/>
          <a:p>
            <a:r>
              <a:rPr lang="en-US" dirty="0" smtClean="0">
                <a:solidFill>
                  <a:srgbClr val="66AE30"/>
                </a:solidFill>
              </a:rPr>
              <a:t>Feeding Our Future, TDSB</a:t>
            </a:r>
            <a:endParaRPr lang="en-US" dirty="0">
              <a:solidFill>
                <a:srgbClr val="66AE30"/>
              </a:solidFill>
            </a:endParaRPr>
          </a:p>
        </p:txBody>
      </p:sp>
    </p:spTree>
    <p:extLst>
      <p:ext uri="{BB962C8B-B14F-4D97-AF65-F5344CB8AC3E}">
        <p14:creationId xmlns:p14="http://schemas.microsoft.com/office/powerpoint/2010/main" val="357493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732119" y="1108545"/>
            <a:ext cx="4443386" cy="4698822"/>
          </a:xfrm>
          <a:prstGeom prst="rect">
            <a:avLst/>
          </a:prstGeom>
        </p:spPr>
        <p:txBody>
          <a:bodyPr>
            <a:normAutofit fontScale="92500"/>
          </a:bodyPr>
          <a:lstStyle/>
          <a:p>
            <a:r>
              <a:rPr lang="en-US" dirty="0" smtClean="0"/>
              <a:t>School meals also offer a big opportunity for students to learn food literacy skills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545" y="624840"/>
            <a:ext cx="3187256" cy="5666232"/>
          </a:xfrm>
          <a:prstGeom prst="rect">
            <a:avLst/>
          </a:prstGeom>
        </p:spPr>
      </p:pic>
    </p:spTree>
    <p:extLst>
      <p:ext uri="{BB962C8B-B14F-4D97-AF65-F5344CB8AC3E}">
        <p14:creationId xmlns:p14="http://schemas.microsoft.com/office/powerpoint/2010/main" val="199030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43373"/>
            <a:ext cx="9144000" cy="5169648"/>
          </a:xfrm>
        </p:spPr>
        <p:txBody>
          <a:bodyPr/>
          <a:lstStyle/>
          <a:p>
            <a:r>
              <a:rPr lang="en-US" dirty="0" smtClean="0"/>
              <a:t/>
            </a:r>
            <a:br>
              <a:rPr lang="en-US" dirty="0" smtClean="0"/>
            </a:br>
            <a:r>
              <a:rPr lang="en-US" dirty="0" smtClean="0"/>
              <a:t>How many students participate in nutrition programs in </a:t>
            </a:r>
            <a:r>
              <a:rPr lang="en-US" b="1" dirty="0" smtClean="0"/>
              <a:t>Ontario</a:t>
            </a:r>
            <a:r>
              <a:rPr lang="en-US" dirty="0" smtClean="0"/>
              <a:t>?</a:t>
            </a:r>
            <a:endParaRPr lang="en-US" dirty="0"/>
          </a:p>
        </p:txBody>
      </p:sp>
    </p:spTree>
    <p:extLst>
      <p:ext uri="{BB962C8B-B14F-4D97-AF65-F5344CB8AC3E}">
        <p14:creationId xmlns:p14="http://schemas.microsoft.com/office/powerpoint/2010/main" val="325262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4" name="Rectangle 3"/>
          <p:cNvSpPr/>
          <p:nvPr/>
        </p:nvSpPr>
        <p:spPr>
          <a:xfrm>
            <a:off x="-1" y="1"/>
            <a:ext cx="9263529" cy="6962588"/>
          </a:xfrm>
          <a:prstGeom prst="rect">
            <a:avLst/>
          </a:prstGeom>
          <a:solidFill>
            <a:srgbClr val="66A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dirty="0">
              <a:latin typeface="Helvetica Neue Light"/>
              <a:cs typeface="Helvetica Neue Light"/>
            </a:endParaRPr>
          </a:p>
        </p:txBody>
      </p:sp>
      <p:sp>
        <p:nvSpPr>
          <p:cNvPr id="3" name="Content Placeholder 2"/>
          <p:cNvSpPr>
            <a:spLocks noGrp="1"/>
          </p:cNvSpPr>
          <p:nvPr>
            <p:ph idx="1"/>
          </p:nvPr>
        </p:nvSpPr>
        <p:spPr>
          <a:xfrm>
            <a:off x="-29882" y="1688353"/>
            <a:ext cx="9144000" cy="5169648"/>
          </a:xfrm>
        </p:spPr>
        <p:txBody>
          <a:bodyPr/>
          <a:lstStyle/>
          <a:p>
            <a:pPr algn="ctr"/>
            <a:r>
              <a:rPr lang="en-US" dirty="0" smtClean="0"/>
              <a:t/>
            </a:r>
            <a:br>
              <a:rPr lang="en-US" dirty="0" smtClean="0"/>
            </a:br>
            <a:endParaRPr lang="en-US" dirty="0"/>
          </a:p>
        </p:txBody>
      </p:sp>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2753531" y="62850"/>
            <a:ext cx="6411043" cy="6475801"/>
          </a:xfrm>
          <a:prstGeom prst="rect">
            <a:avLst/>
          </a:prstGeom>
          <a:solidFill>
            <a:srgbClr val="66AE30"/>
          </a:solidFill>
          <a:effectLst>
            <a:glow>
              <a:schemeClr val="accent1">
                <a:alpha val="40000"/>
              </a:schemeClr>
            </a:glow>
          </a:effectLst>
        </p:spPr>
      </p:pic>
      <p:sp>
        <p:nvSpPr>
          <p:cNvPr id="8" name="Content Placeholder 2"/>
          <p:cNvSpPr txBox="1">
            <a:spLocks/>
          </p:cNvSpPr>
          <p:nvPr/>
        </p:nvSpPr>
        <p:spPr>
          <a:xfrm>
            <a:off x="-179292" y="3547413"/>
            <a:ext cx="6986016" cy="2607629"/>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Tx/>
              <a:buNone/>
              <a:defRPr sz="5400" kern="1200" baseline="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
            </a:r>
            <a:br>
              <a:rPr lang="en-US" dirty="0" smtClean="0"/>
            </a:br>
            <a:r>
              <a:rPr lang="en-US" sz="4000" b="1" dirty="0" smtClean="0"/>
              <a:t>ONTARIO STUDENTS </a:t>
            </a:r>
          </a:p>
          <a:p>
            <a:r>
              <a:rPr lang="en-US" sz="4000" b="1" dirty="0" smtClean="0"/>
              <a:t>WHO RECEIVE SCHOOL MEALS</a:t>
            </a:r>
          </a:p>
          <a:p>
            <a:endParaRPr lang="en-US" sz="3200" b="1" dirty="0"/>
          </a:p>
          <a:p>
            <a:endParaRPr lang="en-US" sz="3200" b="1" dirty="0" smtClean="0"/>
          </a:p>
          <a:p>
            <a:endParaRPr lang="en-US" sz="4400" b="1" dirty="0"/>
          </a:p>
        </p:txBody>
      </p:sp>
      <p:sp>
        <p:nvSpPr>
          <p:cNvPr id="9" name="TextBox 8"/>
          <p:cNvSpPr txBox="1"/>
          <p:nvPr/>
        </p:nvSpPr>
        <p:spPr>
          <a:xfrm>
            <a:off x="2490027" y="6359713"/>
            <a:ext cx="5019644" cy="369332"/>
          </a:xfrm>
          <a:prstGeom prst="rect">
            <a:avLst/>
          </a:prstGeom>
          <a:noFill/>
        </p:spPr>
        <p:txBody>
          <a:bodyPr wrap="none" rtlCol="0">
            <a:spAutoFit/>
          </a:bodyPr>
          <a:lstStyle/>
          <a:p>
            <a:r>
              <a:rPr lang="en-US" dirty="0" smtClean="0">
                <a:solidFill>
                  <a:schemeClr val="bg1"/>
                </a:solidFill>
                <a:latin typeface="Helvetica"/>
                <a:cs typeface="Helvetica"/>
              </a:rPr>
              <a:t>Ontario Ministry of Children and Youth Services</a:t>
            </a:r>
            <a:endParaRPr lang="en-US" dirty="0">
              <a:solidFill>
                <a:schemeClr val="bg1"/>
              </a:solidFill>
              <a:latin typeface="Helvetica"/>
              <a:cs typeface="Helvetica"/>
            </a:endParaRPr>
          </a:p>
        </p:txBody>
      </p:sp>
      <p:sp>
        <p:nvSpPr>
          <p:cNvPr id="10" name="Content Placeholder 2"/>
          <p:cNvSpPr txBox="1">
            <a:spLocks/>
          </p:cNvSpPr>
          <p:nvPr/>
        </p:nvSpPr>
        <p:spPr>
          <a:xfrm>
            <a:off x="2760887" y="1679439"/>
            <a:ext cx="4748784" cy="1487185"/>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Tx/>
              <a:buNone/>
              <a:defRPr sz="5400" kern="1200" baseline="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
            </a:r>
            <a:br>
              <a:rPr lang="en-US" dirty="0" smtClean="0"/>
            </a:br>
            <a:r>
              <a:rPr lang="en-US" sz="6500" b="1" dirty="0" smtClean="0"/>
              <a:t>700,000+</a:t>
            </a:r>
          </a:p>
          <a:p>
            <a:endParaRPr lang="en-US" sz="3200" b="1" dirty="0"/>
          </a:p>
          <a:p>
            <a:endParaRPr lang="en-US" sz="3200" b="1" dirty="0" smtClean="0"/>
          </a:p>
          <a:p>
            <a:endParaRPr lang="en-US" sz="4400" b="1" dirty="0"/>
          </a:p>
        </p:txBody>
      </p:sp>
    </p:spTree>
    <p:extLst>
      <p:ext uri="{BB962C8B-B14F-4D97-AF65-F5344CB8AC3E}">
        <p14:creationId xmlns:p14="http://schemas.microsoft.com/office/powerpoint/2010/main" val="85136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6209"/>
            <a:ext cx="9144000" cy="5169648"/>
          </a:xfrm>
        </p:spPr>
        <p:txBody>
          <a:bodyPr/>
          <a:lstStyle/>
          <a:p>
            <a:r>
              <a:rPr lang="en-US" dirty="0" smtClean="0"/>
              <a:t>So why is your support needed?</a:t>
            </a:r>
            <a:br>
              <a:rPr lang="en-US" dirty="0" smtClean="0"/>
            </a:b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000" t="10749" r="7625" b="9751"/>
          <a:stretch/>
        </p:blipFill>
        <p:spPr>
          <a:xfrm>
            <a:off x="1819656" y="2496194"/>
            <a:ext cx="5504688" cy="3756418"/>
          </a:xfrm>
          <a:prstGeom prst="rect">
            <a:avLst/>
          </a:prstGeom>
        </p:spPr>
      </p:pic>
    </p:spTree>
    <p:extLst>
      <p:ext uri="{BB962C8B-B14F-4D97-AF65-F5344CB8AC3E}">
        <p14:creationId xmlns:p14="http://schemas.microsoft.com/office/powerpoint/2010/main" val="278546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2" name="Content Placeholder 1"/>
          <p:cNvSpPr>
            <a:spLocks noGrp="1"/>
          </p:cNvSpPr>
          <p:nvPr>
            <p:ph idx="1"/>
          </p:nvPr>
        </p:nvSpPr>
        <p:spPr>
          <a:xfrm>
            <a:off x="880781" y="2071483"/>
            <a:ext cx="7576672" cy="4457786"/>
          </a:xfrm>
        </p:spPr>
        <p:txBody>
          <a:bodyPr>
            <a:normAutofit/>
          </a:bodyPr>
          <a:lstStyle/>
          <a:p>
            <a:r>
              <a:rPr lang="en-CA" dirty="0" smtClean="0"/>
              <a:t>Because the Government of Ontario’s contribution can only go so far.</a:t>
            </a:r>
            <a:endParaRPr lang="en-US" dirty="0"/>
          </a:p>
          <a:p>
            <a:endParaRPr lang="en-US" dirty="0"/>
          </a:p>
        </p:txBody>
      </p:sp>
    </p:spTree>
    <p:extLst>
      <p:ext uri="{BB962C8B-B14F-4D97-AF65-F5344CB8AC3E}">
        <p14:creationId xmlns:p14="http://schemas.microsoft.com/office/powerpoint/2010/main" val="143832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2" name="Content Placeholder 1"/>
          <p:cNvSpPr>
            <a:spLocks noGrp="1"/>
          </p:cNvSpPr>
          <p:nvPr>
            <p:ph idx="1"/>
          </p:nvPr>
        </p:nvSpPr>
        <p:spPr>
          <a:xfrm>
            <a:off x="880781" y="1376086"/>
            <a:ext cx="7576672" cy="4457786"/>
          </a:xfrm>
        </p:spPr>
        <p:txBody>
          <a:bodyPr>
            <a:normAutofit lnSpcReduction="10000"/>
          </a:bodyPr>
          <a:lstStyle/>
          <a:p>
            <a:r>
              <a:rPr lang="en-CA" dirty="0"/>
              <a:t>SNPs </a:t>
            </a:r>
            <a:r>
              <a:rPr lang="en-CA" u="sng" dirty="0" smtClean="0"/>
              <a:t>rely</a:t>
            </a:r>
            <a:r>
              <a:rPr lang="en-CA" dirty="0" smtClean="0"/>
              <a:t> </a:t>
            </a:r>
            <a:r>
              <a:rPr lang="en-CA" dirty="0"/>
              <a:t>on </a:t>
            </a:r>
            <a:r>
              <a:rPr lang="en-CA" dirty="0" smtClean="0"/>
              <a:t>financial and volunteer support </a:t>
            </a:r>
            <a:r>
              <a:rPr lang="en-CA" dirty="0"/>
              <a:t>from parents and caregivers, municipalities, corporate sponsors, farmers, local charities, </a:t>
            </a:r>
            <a:r>
              <a:rPr lang="en-CA" dirty="0" smtClean="0"/>
              <a:t>and community organizations.</a:t>
            </a:r>
            <a:endParaRPr lang="en-US" dirty="0"/>
          </a:p>
          <a:p>
            <a:endParaRPr lang="en-US" dirty="0"/>
          </a:p>
        </p:txBody>
      </p:sp>
    </p:spTree>
    <p:extLst>
      <p:ext uri="{BB962C8B-B14F-4D97-AF65-F5344CB8AC3E}">
        <p14:creationId xmlns:p14="http://schemas.microsoft.com/office/powerpoint/2010/main" val="327818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175" y="2783363"/>
            <a:ext cx="6887884" cy="5481914"/>
          </a:xfrm>
        </p:spPr>
        <p:txBody>
          <a:bodyPr/>
          <a:lstStyle/>
          <a:p>
            <a:pPr algn="ctr"/>
            <a:r>
              <a:rPr lang="en-CA" sz="5400" b="1" dirty="0"/>
              <a:t>School meals are especially important </a:t>
            </a:r>
            <a:br>
              <a:rPr lang="en-CA" sz="5400" b="1" dirty="0"/>
            </a:br>
            <a:r>
              <a:rPr lang="en-CA" sz="5400" b="1" dirty="0"/>
              <a:t>for some students.</a:t>
            </a:r>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14" y="160826"/>
            <a:ext cx="3221662" cy="2088598"/>
          </a:xfrm>
          <a:prstGeom prst="rect">
            <a:avLst/>
          </a:prstGeom>
        </p:spPr>
      </p:pic>
    </p:spTree>
    <p:extLst>
      <p:ext uri="{BB962C8B-B14F-4D97-AF65-F5344CB8AC3E}">
        <p14:creationId xmlns:p14="http://schemas.microsoft.com/office/powerpoint/2010/main" val="5808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1499" y="3501433"/>
            <a:ext cx="7067961" cy="523220"/>
          </a:xfrm>
          <a:prstGeom prst="rect">
            <a:avLst/>
          </a:prstGeom>
          <a:noFill/>
        </p:spPr>
        <p:txBody>
          <a:bodyPr wrap="none" rtlCol="0">
            <a:spAutoFit/>
          </a:bodyPr>
          <a:lstStyle/>
          <a:p>
            <a:r>
              <a:rPr lang="en-US" sz="2800" spc="300" dirty="0">
                <a:solidFill>
                  <a:srgbClr val="FFFFFF"/>
                </a:solidFill>
              </a:rPr>
              <a:t>b</a:t>
            </a:r>
            <a:r>
              <a:rPr lang="en-US" sz="2800" spc="300" dirty="0" smtClean="0">
                <a:solidFill>
                  <a:srgbClr val="FFFFFF"/>
                </a:solidFill>
              </a:rPr>
              <a:t>arrels of oil to make one automobile</a:t>
            </a:r>
            <a:endParaRPr lang="en-US" sz="2800" spc="300" dirty="0">
              <a:solidFill>
                <a:srgbClr val="FFFFFF"/>
              </a:solidFill>
            </a:endParaRPr>
          </a:p>
        </p:txBody>
      </p:sp>
      <p:sp>
        <p:nvSpPr>
          <p:cNvPr id="2" name="Rectangle 1"/>
          <p:cNvSpPr/>
          <p:nvPr/>
        </p:nvSpPr>
        <p:spPr>
          <a:xfrm>
            <a:off x="0" y="0"/>
            <a:ext cx="9144000" cy="6858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92608" y="999525"/>
            <a:ext cx="8476852" cy="5355312"/>
          </a:xfrm>
          <a:prstGeom prst="rect">
            <a:avLst/>
          </a:prstGeom>
          <a:noFill/>
        </p:spPr>
        <p:txBody>
          <a:bodyPr wrap="square" rtlCol="0">
            <a:spAutoFit/>
          </a:bodyPr>
          <a:lstStyle/>
          <a:p>
            <a:pPr>
              <a:defRPr/>
            </a:pPr>
            <a:r>
              <a:rPr lang="en-CA" dirty="0" smtClean="0"/>
              <a:t>To the Presenter:</a:t>
            </a:r>
          </a:p>
          <a:p>
            <a:pPr>
              <a:defRPr/>
            </a:pPr>
            <a:endParaRPr lang="en-CA" dirty="0"/>
          </a:p>
          <a:p>
            <a:pPr>
              <a:defRPr/>
            </a:pPr>
            <a:r>
              <a:rPr lang="en-CA" dirty="0" smtClean="0"/>
              <a:t>These </a:t>
            </a:r>
            <a:r>
              <a:rPr lang="en-CA" dirty="0"/>
              <a:t>slides have been developed as a part of Sustain Ontario’s “Say Yes to Good Healthy Food in Schools” initiative, which seeks to provide tools and resources that advocates can use to make the case for school meals and broader school food programs.    </a:t>
            </a:r>
          </a:p>
          <a:p>
            <a:pPr>
              <a:defRPr/>
            </a:pPr>
            <a:endParaRPr lang="en-CA" dirty="0"/>
          </a:p>
          <a:p>
            <a:r>
              <a:rPr lang="en-CA" dirty="0"/>
              <a:t>Please consider this document as a template – meaning that we encourage you to use it, share it, and modify it to suit your own circumstances.  </a:t>
            </a:r>
            <a:endParaRPr lang="en-CA" dirty="0" smtClean="0"/>
          </a:p>
          <a:p>
            <a:endParaRPr lang="en-CA" dirty="0"/>
          </a:p>
          <a:p>
            <a:r>
              <a:rPr lang="en-CA" dirty="0" smtClean="0"/>
              <a:t>Here are a few tips to consider when using these PowerPoint slides:</a:t>
            </a:r>
          </a:p>
          <a:p>
            <a:pPr marL="285750" indent="-285750">
              <a:buFontTx/>
              <a:buChar char="-"/>
            </a:pPr>
            <a:r>
              <a:rPr lang="en-CA" dirty="0" smtClean="0"/>
              <a:t>Use as many or as few of these slides as you find helpful.  Include your logo, photos, ideas and stories to make the presentation your own.</a:t>
            </a:r>
          </a:p>
          <a:p>
            <a:pPr marL="285750" indent="-285750">
              <a:buFontTx/>
              <a:buChar char="-"/>
            </a:pPr>
            <a:endParaRPr lang="en-CA" dirty="0"/>
          </a:p>
          <a:p>
            <a:pPr marL="285750" indent="-285750">
              <a:buFontTx/>
              <a:buChar char="-"/>
            </a:pPr>
            <a:r>
              <a:rPr lang="en-CA" dirty="0" smtClean="0"/>
              <a:t>Be sure to read the text in the Notes section below each slide, which contains talking points and suggestions.</a:t>
            </a:r>
          </a:p>
          <a:p>
            <a:endParaRPr lang="en-CA" dirty="0" smtClean="0"/>
          </a:p>
          <a:p>
            <a:pPr marL="285750" indent="-285750">
              <a:buFontTx/>
              <a:buChar char="-"/>
            </a:pPr>
            <a:r>
              <a:rPr lang="en-CA" b="1" dirty="0" smtClean="0"/>
              <a:t>Delete this slide before you make your presentation.</a:t>
            </a:r>
          </a:p>
          <a:p>
            <a:pPr marL="285750" indent="-285750">
              <a:buFontTx/>
              <a:buChar char="-"/>
            </a:pPr>
            <a:endParaRPr lang="en-CA" dirty="0"/>
          </a:p>
          <a:p>
            <a:r>
              <a:rPr lang="en-CA" dirty="0" smtClean="0"/>
              <a:t>Good luck and have a great </a:t>
            </a:r>
            <a:r>
              <a:rPr lang="en-CA" dirty="0" smtClean="0"/>
              <a:t>presentation!</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8965" y="416717"/>
            <a:ext cx="2403988" cy="864000"/>
          </a:xfrm>
          <a:prstGeom prst="rect">
            <a:avLst/>
          </a:prstGeom>
          <a:noFill/>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005" y="404247"/>
            <a:ext cx="1657585" cy="864000"/>
          </a:xfrm>
          <a:prstGeom prst="rect">
            <a:avLst/>
          </a:prstGeom>
        </p:spPr>
      </p:pic>
    </p:spTree>
    <p:extLst>
      <p:ext uri="{BB962C8B-B14F-4D97-AF65-F5344CB8AC3E}">
        <p14:creationId xmlns:p14="http://schemas.microsoft.com/office/powerpoint/2010/main" val="40471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10" name="Text Placeholder 9"/>
          <p:cNvSpPr>
            <a:spLocks noGrp="1"/>
          </p:cNvSpPr>
          <p:nvPr>
            <p:ph type="body" idx="10"/>
          </p:nvPr>
        </p:nvSpPr>
        <p:spPr/>
        <p:txBody>
          <a:bodyPr/>
          <a:lstStyle/>
          <a:p>
            <a:r>
              <a:rPr lang="en-CA" dirty="0"/>
              <a:t>Canadian Journal of Public Health</a:t>
            </a:r>
            <a:endParaRPr lang="en-US" dirty="0"/>
          </a:p>
        </p:txBody>
      </p:sp>
      <p:sp>
        <p:nvSpPr>
          <p:cNvPr id="8" name="Content Placeholder 7"/>
          <p:cNvSpPr>
            <a:spLocks noGrp="1"/>
          </p:cNvSpPr>
          <p:nvPr>
            <p:ph idx="1"/>
          </p:nvPr>
        </p:nvSpPr>
        <p:spPr>
          <a:xfrm>
            <a:off x="732118" y="731520"/>
            <a:ext cx="8172823" cy="5047488"/>
          </a:xfrm>
        </p:spPr>
        <p:txBody>
          <a:bodyPr>
            <a:normAutofit lnSpcReduction="10000"/>
          </a:bodyPr>
          <a:lstStyle/>
          <a:p>
            <a:pPr algn="ctr"/>
            <a:r>
              <a:rPr lang="en-CA" sz="16200" dirty="0" smtClean="0"/>
              <a:t>24</a:t>
            </a:r>
            <a:r>
              <a:rPr lang="en-CA" sz="16200" dirty="0"/>
              <a:t>%</a:t>
            </a:r>
            <a:r>
              <a:rPr lang="en-CA" dirty="0"/>
              <a:t> </a:t>
            </a:r>
            <a:endParaRPr lang="en-CA" dirty="0" smtClean="0"/>
          </a:p>
          <a:p>
            <a:r>
              <a:rPr lang="en-CA" dirty="0" smtClean="0"/>
              <a:t>Percentage of Grade </a:t>
            </a:r>
            <a:r>
              <a:rPr lang="en-CA" dirty="0"/>
              <a:t>4 </a:t>
            </a:r>
            <a:r>
              <a:rPr lang="en-CA" dirty="0" smtClean="0"/>
              <a:t>students who do </a:t>
            </a:r>
            <a:r>
              <a:rPr lang="en-CA" dirty="0"/>
              <a:t>not eat breakfast every </a:t>
            </a:r>
            <a:r>
              <a:rPr lang="en-CA" dirty="0" smtClean="0"/>
              <a:t>day.  </a:t>
            </a:r>
            <a:endParaRPr lang="en-US" dirty="0">
              <a:latin typeface="Helvetica Neue"/>
              <a:cs typeface="Helvetica Neue"/>
            </a:endParaRPr>
          </a:p>
        </p:txBody>
      </p:sp>
    </p:spTree>
    <p:extLst>
      <p:ext uri="{BB962C8B-B14F-4D97-AF65-F5344CB8AC3E}">
        <p14:creationId xmlns:p14="http://schemas.microsoft.com/office/powerpoint/2010/main" val="359724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10" name="Text Placeholder 9"/>
          <p:cNvSpPr>
            <a:spLocks noGrp="1"/>
          </p:cNvSpPr>
          <p:nvPr>
            <p:ph type="body" idx="10"/>
          </p:nvPr>
        </p:nvSpPr>
        <p:spPr/>
        <p:txBody>
          <a:bodyPr/>
          <a:lstStyle/>
          <a:p>
            <a:r>
              <a:rPr lang="en-CA" dirty="0"/>
              <a:t>Canadian Journal of Public Health</a:t>
            </a:r>
            <a:endParaRPr lang="en-US" dirty="0"/>
          </a:p>
        </p:txBody>
      </p:sp>
      <p:sp>
        <p:nvSpPr>
          <p:cNvPr id="8" name="Content Placeholder 7"/>
          <p:cNvSpPr>
            <a:spLocks noGrp="1"/>
          </p:cNvSpPr>
          <p:nvPr>
            <p:ph idx="1"/>
          </p:nvPr>
        </p:nvSpPr>
        <p:spPr>
          <a:xfrm>
            <a:off x="732118" y="1225296"/>
            <a:ext cx="8172823" cy="4553712"/>
          </a:xfrm>
        </p:spPr>
        <p:txBody>
          <a:bodyPr>
            <a:normAutofit fontScale="92500"/>
          </a:bodyPr>
          <a:lstStyle/>
          <a:p>
            <a:r>
              <a:rPr lang="en-CA" sz="10000" dirty="0" smtClean="0"/>
              <a:t>    47%     33%</a:t>
            </a:r>
          </a:p>
          <a:p>
            <a:endParaRPr lang="en-CA" sz="2200" dirty="0" smtClean="0"/>
          </a:p>
          <a:p>
            <a:r>
              <a:rPr lang="en-CA" dirty="0" smtClean="0"/>
              <a:t>Percentage of students who skip breakfast by Grade 8. </a:t>
            </a:r>
            <a:endParaRPr lang="en-US" dirty="0">
              <a:latin typeface="Helvetica Neue"/>
              <a:cs typeface="Helvetica Neue"/>
            </a:endParaRPr>
          </a:p>
        </p:txBody>
      </p:sp>
      <p:pic>
        <p:nvPicPr>
          <p:cNvPr id="4" name="Picture 3"/>
          <p:cNvPicPr>
            <a:picLocks noChangeAspect="1"/>
          </p:cNvPicPr>
          <p:nvPr/>
        </p:nvPicPr>
        <p:blipFill rotWithShape="1">
          <a:blip r:embed="rId3" cstate="screen">
            <a:extLst>
              <a:ext uri="{BEBA8EAE-BF5A-486C-A8C5-ECC9F3942E4B}">
                <a14:imgProps xmlns:a14="http://schemas.microsoft.com/office/drawing/2010/main">
                  <a14:imgLayer r:embed="rId4">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r="-122"/>
          <a:stretch/>
        </p:blipFill>
        <p:spPr>
          <a:xfrm>
            <a:off x="4864249" y="1225296"/>
            <a:ext cx="1115568" cy="1295614"/>
          </a:xfrm>
          <a:prstGeom prst="rect">
            <a:avLst/>
          </a:prstGeom>
        </p:spPr>
      </p:pic>
      <p:pic>
        <p:nvPicPr>
          <p:cNvPr id="5" name="Picture 4"/>
          <p:cNvPicPr>
            <a:picLocks noChangeAspect="1"/>
          </p:cNvPicPr>
          <p:nvPr/>
        </p:nvPicPr>
        <p:blipFill rotWithShape="1">
          <a:blip r:embed="rId5" cstate="screen">
            <a:extLst>
              <a:ext uri="{BEBA8EAE-BF5A-486C-A8C5-ECC9F3942E4B}">
                <a14:imgProps xmlns:a14="http://schemas.microsoft.com/office/drawing/2010/main">
                  <a14:imgLayer r:embed="rId6">
                    <a14:imgEffect>
                      <a14:artisticPhotocopy/>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732118" y="1225296"/>
            <a:ext cx="1207008" cy="1295614"/>
          </a:xfrm>
          <a:prstGeom prst="rect">
            <a:avLst/>
          </a:prstGeom>
        </p:spPr>
      </p:pic>
    </p:spTree>
    <p:extLst>
      <p:ext uri="{BB962C8B-B14F-4D97-AF65-F5344CB8AC3E}">
        <p14:creationId xmlns:p14="http://schemas.microsoft.com/office/powerpoint/2010/main" val="17752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732118" y="1556868"/>
            <a:ext cx="8172823" cy="4698822"/>
          </a:xfrm>
        </p:spPr>
        <p:txBody>
          <a:bodyPr>
            <a:normAutofit/>
          </a:bodyPr>
          <a:lstStyle/>
          <a:p>
            <a:r>
              <a:rPr lang="en-CA" dirty="0" smtClean="0"/>
              <a:t>Students may skip breakfast for many reasons.  </a:t>
            </a:r>
            <a:r>
              <a:rPr lang="en-CA" u="sng" dirty="0" smtClean="0"/>
              <a:t>One</a:t>
            </a:r>
            <a:r>
              <a:rPr lang="en-CA" dirty="0" smtClean="0"/>
              <a:t> of these   is </a:t>
            </a:r>
            <a:r>
              <a:rPr lang="en-CA" b="1" dirty="0" smtClean="0"/>
              <a:t>poverty</a:t>
            </a:r>
            <a:r>
              <a:rPr lang="en-CA" dirty="0" smtClean="0"/>
              <a:t>.</a:t>
            </a:r>
            <a:endParaRPr lang="en-US" dirty="0">
              <a:latin typeface="Helvetica Neue"/>
              <a:cs typeface="Helvetica Neue"/>
            </a:endParaRPr>
          </a:p>
        </p:txBody>
      </p:sp>
    </p:spTree>
    <p:extLst>
      <p:ext uri="{BB962C8B-B14F-4D97-AF65-F5344CB8AC3E}">
        <p14:creationId xmlns:p14="http://schemas.microsoft.com/office/powerpoint/2010/main" val="23801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 y="884519"/>
            <a:ext cx="9143999" cy="2696881"/>
          </a:xfrm>
        </p:spPr>
        <p:txBody>
          <a:bodyPr/>
          <a:lstStyle/>
          <a:p>
            <a:r>
              <a:rPr lang="en-US" sz="15000" spc="-300" dirty="0" smtClean="0"/>
              <a:t>1.15</a:t>
            </a:r>
            <a:r>
              <a:rPr lang="en-US" sz="4000" dirty="0" smtClean="0"/>
              <a:t> </a:t>
            </a:r>
            <a:r>
              <a:rPr lang="en-US" sz="9600" dirty="0" smtClean="0"/>
              <a:t>MILLION</a:t>
            </a:r>
            <a:endParaRPr lang="en-US" dirty="0"/>
          </a:p>
        </p:txBody>
      </p:sp>
      <p:sp>
        <p:nvSpPr>
          <p:cNvPr id="13" name="Title 12"/>
          <p:cNvSpPr>
            <a:spLocks noGrp="1"/>
          </p:cNvSpPr>
          <p:nvPr>
            <p:ph type="ctrTitle"/>
          </p:nvPr>
        </p:nvSpPr>
        <p:spPr/>
        <p:txBody>
          <a:bodyPr>
            <a:normAutofit/>
          </a:bodyPr>
          <a:lstStyle/>
          <a:p>
            <a:r>
              <a:rPr lang="en-US" dirty="0" smtClean="0"/>
              <a:t># </a:t>
            </a:r>
            <a:r>
              <a:rPr lang="en-US" dirty="0"/>
              <a:t>of </a:t>
            </a:r>
            <a:r>
              <a:rPr lang="en-US" b="1" dirty="0" smtClean="0"/>
              <a:t>Canadian children</a:t>
            </a:r>
            <a:r>
              <a:rPr lang="en-US" dirty="0" smtClean="0"/>
              <a:t> </a:t>
            </a:r>
            <a:r>
              <a:rPr lang="en-US" dirty="0"/>
              <a:t>who lived in</a:t>
            </a:r>
            <a:br>
              <a:rPr lang="en-US" dirty="0"/>
            </a:br>
            <a:r>
              <a:rPr lang="en-US" b="1" dirty="0" smtClean="0"/>
              <a:t>households that struggled to afford the food they needed </a:t>
            </a:r>
            <a:r>
              <a:rPr lang="en-US" dirty="0"/>
              <a:t>in </a:t>
            </a:r>
            <a:r>
              <a:rPr lang="en-US" dirty="0" smtClean="0"/>
              <a:t>2012</a:t>
            </a:r>
            <a:endParaRPr lang="en-US" dirty="0"/>
          </a:p>
        </p:txBody>
      </p:sp>
      <p:sp>
        <p:nvSpPr>
          <p:cNvPr id="14" name="Text Placeholder 13"/>
          <p:cNvSpPr>
            <a:spLocks noGrp="1"/>
          </p:cNvSpPr>
          <p:nvPr>
            <p:ph type="body" idx="10"/>
          </p:nvPr>
        </p:nvSpPr>
        <p:spPr>
          <a:prstGeom prst="rect">
            <a:avLst/>
          </a:prstGeom>
        </p:spPr>
        <p:txBody>
          <a:bodyPr/>
          <a:lstStyle/>
          <a:p>
            <a:r>
              <a:rPr lang="en-US" dirty="0"/>
              <a:t>PROOF – reporting on Statistics Canada data</a:t>
            </a:r>
          </a:p>
        </p:txBody>
      </p:sp>
    </p:spTree>
    <p:extLst>
      <p:ext uri="{BB962C8B-B14F-4D97-AF65-F5344CB8AC3E}">
        <p14:creationId xmlns:p14="http://schemas.microsoft.com/office/powerpoint/2010/main" val="19645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AE30"/>
                </a:solidFill>
              </a:rPr>
              <a:t>1</a:t>
            </a:r>
            <a:r>
              <a:rPr lang="en-US" sz="1500" dirty="0" smtClean="0">
                <a:solidFill>
                  <a:srgbClr val="66AE30"/>
                </a:solidFill>
              </a:rPr>
              <a:t> </a:t>
            </a:r>
            <a:r>
              <a:rPr lang="en-US" sz="9600" dirty="0" smtClean="0">
                <a:solidFill>
                  <a:srgbClr val="66AE30"/>
                </a:solidFill>
              </a:rPr>
              <a:t>out of </a:t>
            </a:r>
            <a:r>
              <a:rPr lang="en-US" dirty="0" smtClean="0">
                <a:solidFill>
                  <a:srgbClr val="66AE30"/>
                </a:solidFill>
              </a:rPr>
              <a:t>7</a:t>
            </a:r>
            <a:endParaRPr lang="en-US" dirty="0">
              <a:solidFill>
                <a:srgbClr val="66AE30"/>
              </a:solidFill>
            </a:endParaRPr>
          </a:p>
        </p:txBody>
      </p:sp>
      <p:sp>
        <p:nvSpPr>
          <p:cNvPr id="4" name="Text Placeholder 3"/>
          <p:cNvSpPr>
            <a:spLocks noGrp="1"/>
          </p:cNvSpPr>
          <p:nvPr>
            <p:ph type="body" idx="1"/>
          </p:nvPr>
        </p:nvSpPr>
        <p:spPr>
          <a:xfrm>
            <a:off x="2" y="4660751"/>
            <a:ext cx="9143998" cy="1468065"/>
          </a:xfrm>
        </p:spPr>
        <p:txBody>
          <a:bodyPr/>
          <a:lstStyle/>
          <a:p>
            <a:r>
              <a:rPr lang="en-US" b="1" dirty="0"/>
              <a:t>Children in Ontario</a:t>
            </a:r>
            <a:r>
              <a:rPr lang="en-US" dirty="0"/>
              <a:t> who lived in</a:t>
            </a:r>
            <a:br>
              <a:rPr lang="en-US" dirty="0"/>
            </a:br>
            <a:r>
              <a:rPr lang="en-US" dirty="0"/>
              <a:t>food insecure </a:t>
            </a:r>
            <a:r>
              <a:rPr lang="en-US" b="1" dirty="0"/>
              <a:t>households </a:t>
            </a:r>
            <a:r>
              <a:rPr lang="en-US" dirty="0"/>
              <a:t>in 2012</a:t>
            </a:r>
            <a:endParaRPr lang="en-US" dirty="0">
              <a:solidFill>
                <a:srgbClr val="7F7F7F"/>
              </a:solidFill>
            </a:endParaRPr>
          </a:p>
          <a:p>
            <a:endParaRPr lang="en-US" dirty="0"/>
          </a:p>
        </p:txBody>
      </p:sp>
      <p:sp>
        <p:nvSpPr>
          <p:cNvPr id="5" name="Text Placeholder 4"/>
          <p:cNvSpPr>
            <a:spLocks noGrp="1"/>
          </p:cNvSpPr>
          <p:nvPr>
            <p:ph type="body" idx="10"/>
          </p:nvPr>
        </p:nvSpPr>
        <p:spPr/>
        <p:txBody>
          <a:bodyPr/>
          <a:lstStyle/>
          <a:p>
            <a:r>
              <a:rPr lang="en-US" dirty="0"/>
              <a:t>PROOF – reporting on Statistics Canada data</a:t>
            </a:r>
          </a:p>
        </p:txBody>
      </p:sp>
      <p:pic>
        <p:nvPicPr>
          <p:cNvPr id="3" name="Picture 2"/>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b="48132"/>
          <a:stretch/>
        </p:blipFill>
        <p:spPr>
          <a:xfrm>
            <a:off x="3915364" y="2755533"/>
            <a:ext cx="3769056" cy="1374472"/>
          </a:xfrm>
          <a:prstGeom prst="rect">
            <a:avLst/>
          </a:prstGeom>
        </p:spPr>
      </p:pic>
      <p:pic>
        <p:nvPicPr>
          <p:cNvPr id="8" name="Picture 7"/>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t="50984"/>
          <a:stretch/>
        </p:blipFill>
        <p:spPr>
          <a:xfrm>
            <a:off x="146310" y="2957880"/>
            <a:ext cx="3769054" cy="1295614"/>
          </a:xfrm>
          <a:prstGeom prst="rect">
            <a:avLst/>
          </a:prstGeom>
        </p:spPr>
      </p:pic>
      <p:pic>
        <p:nvPicPr>
          <p:cNvPr id="9" name="Picture 8"/>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7684420" y="2981702"/>
            <a:ext cx="1315742" cy="1295614"/>
          </a:xfrm>
          <a:prstGeom prst="rect">
            <a:avLst/>
          </a:prstGeom>
        </p:spPr>
      </p:pic>
    </p:spTree>
    <p:extLst>
      <p:ext uri="{BB962C8B-B14F-4D97-AF65-F5344CB8AC3E}">
        <p14:creationId xmlns:p14="http://schemas.microsoft.com/office/powerpoint/2010/main" val="132677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2" name="Content Placeholder 1"/>
          <p:cNvSpPr>
            <a:spLocks noGrp="1"/>
          </p:cNvSpPr>
          <p:nvPr>
            <p:ph idx="1"/>
          </p:nvPr>
        </p:nvSpPr>
        <p:spPr>
          <a:xfrm>
            <a:off x="880781" y="1376086"/>
            <a:ext cx="7576672" cy="4457786"/>
          </a:xfrm>
        </p:spPr>
        <p:txBody>
          <a:bodyPr>
            <a:normAutofit/>
          </a:bodyPr>
          <a:lstStyle/>
          <a:p>
            <a:r>
              <a:rPr lang="en-CA" dirty="0" smtClean="0">
                <a:solidFill>
                  <a:srgbClr val="66AE30"/>
                </a:solidFill>
              </a:rPr>
              <a:t>Children may also come to </a:t>
            </a:r>
            <a:r>
              <a:rPr lang="en-CA" dirty="0" smtClean="0"/>
              <a:t>school</a:t>
            </a:r>
            <a:r>
              <a:rPr lang="en-CA" dirty="0" smtClean="0">
                <a:solidFill>
                  <a:srgbClr val="66AE30"/>
                </a:solidFill>
              </a:rPr>
              <a:t> hungry </a:t>
            </a:r>
            <a:r>
              <a:rPr lang="en-CA" dirty="0">
                <a:solidFill>
                  <a:srgbClr val="66AE30"/>
                </a:solidFill>
              </a:rPr>
              <a:t>because of lengthy commutes, </a:t>
            </a:r>
            <a:r>
              <a:rPr lang="en-CA" dirty="0" smtClean="0">
                <a:solidFill>
                  <a:srgbClr val="66AE30"/>
                </a:solidFill>
              </a:rPr>
              <a:t>early morning practices, not </a:t>
            </a:r>
            <a:r>
              <a:rPr lang="en-CA" dirty="0">
                <a:solidFill>
                  <a:srgbClr val="66AE30"/>
                </a:solidFill>
              </a:rPr>
              <a:t>being hungry </a:t>
            </a:r>
            <a:r>
              <a:rPr lang="en-CA" dirty="0" smtClean="0">
                <a:solidFill>
                  <a:srgbClr val="66AE30"/>
                </a:solidFill>
              </a:rPr>
              <a:t>when they wake up, </a:t>
            </a:r>
            <a:r>
              <a:rPr lang="en-CA" dirty="0">
                <a:solidFill>
                  <a:srgbClr val="66AE30"/>
                </a:solidFill>
              </a:rPr>
              <a:t>and busy family </a:t>
            </a:r>
            <a:r>
              <a:rPr lang="en-CA" dirty="0" smtClean="0">
                <a:solidFill>
                  <a:srgbClr val="66AE30"/>
                </a:solidFill>
              </a:rPr>
              <a:t>routines. </a:t>
            </a:r>
            <a:endParaRPr lang="en-CA" dirty="0">
              <a:solidFill>
                <a:srgbClr val="66AE30"/>
              </a:solidFill>
            </a:endParaRPr>
          </a:p>
          <a:p>
            <a:endParaRPr lang="en-US" dirty="0"/>
          </a:p>
        </p:txBody>
      </p:sp>
    </p:spTree>
    <p:extLst>
      <p:ext uri="{BB962C8B-B14F-4D97-AF65-F5344CB8AC3E}">
        <p14:creationId xmlns:p14="http://schemas.microsoft.com/office/powerpoint/2010/main" val="15470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175" y="2783363"/>
            <a:ext cx="6887884" cy="5481914"/>
          </a:xfrm>
        </p:spPr>
        <p:txBody>
          <a:bodyPr/>
          <a:lstStyle/>
          <a:p>
            <a:pPr algn="ctr"/>
            <a:r>
              <a:rPr lang="en-CA" sz="5400" b="1" dirty="0"/>
              <a:t>Why else do </a:t>
            </a:r>
            <a:endParaRPr lang="en-CA" sz="5400" b="1" dirty="0" smtClean="0"/>
          </a:p>
          <a:p>
            <a:pPr algn="ctr">
              <a:spcBef>
                <a:spcPts val="0"/>
              </a:spcBef>
            </a:pPr>
            <a:r>
              <a:rPr lang="en-CA" sz="5400" b="1" dirty="0" smtClean="0"/>
              <a:t>healthy </a:t>
            </a:r>
            <a:r>
              <a:rPr lang="en-CA" sz="5400" b="1" dirty="0"/>
              <a:t>school meals matter? </a:t>
            </a:r>
          </a:p>
          <a:p>
            <a:pPr algn="ctr"/>
            <a:endParaRPr lang="en-CA" sz="5400" b="1" dirty="0"/>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14" y="160826"/>
            <a:ext cx="3221662" cy="2088598"/>
          </a:xfrm>
          <a:prstGeom prst="rect">
            <a:avLst/>
          </a:prstGeom>
        </p:spPr>
      </p:pic>
    </p:spTree>
    <p:extLst>
      <p:ext uri="{BB962C8B-B14F-4D97-AF65-F5344CB8AC3E}">
        <p14:creationId xmlns:p14="http://schemas.microsoft.com/office/powerpoint/2010/main" val="1808410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schemeClr val="bg1"/>
                </a:solidFill>
                <a:latin typeface="Helvetica Neue"/>
                <a:cs typeface="Helvetica Neue"/>
              </a:rPr>
              <a:t>parts</a:t>
            </a:r>
            <a:endParaRPr lang="en-US" sz="4800" dirty="0">
              <a:solidFill>
                <a:schemeClr val="bg1"/>
              </a:solidFill>
              <a:latin typeface="Helvetica Neue"/>
              <a:cs typeface="Helvetica Neue"/>
            </a:endParaRPr>
          </a:p>
        </p:txBody>
      </p:sp>
      <p:sp>
        <p:nvSpPr>
          <p:cNvPr id="2" name="Content Placeholder 1"/>
          <p:cNvSpPr>
            <a:spLocks noGrp="1"/>
          </p:cNvSpPr>
          <p:nvPr>
            <p:ph idx="1"/>
          </p:nvPr>
        </p:nvSpPr>
        <p:spPr>
          <a:xfrm>
            <a:off x="880781" y="1376086"/>
            <a:ext cx="7576672" cy="5481914"/>
          </a:xfrm>
        </p:spPr>
        <p:txBody>
          <a:bodyPr/>
          <a:lstStyle/>
          <a:p>
            <a:r>
              <a:rPr lang="en-US" dirty="0">
                <a:solidFill>
                  <a:srgbClr val="66AE30"/>
                </a:solidFill>
              </a:rPr>
              <a:t>In addition to </a:t>
            </a:r>
            <a:r>
              <a:rPr lang="en-US" dirty="0" smtClean="0">
                <a:solidFill>
                  <a:srgbClr val="66AE30"/>
                </a:solidFill>
              </a:rPr>
              <a:t>improving academic achievement and alleviating hunger</a:t>
            </a:r>
            <a:r>
              <a:rPr lang="en-US" dirty="0">
                <a:solidFill>
                  <a:srgbClr val="66AE30"/>
                </a:solidFill>
              </a:rPr>
              <a:t>, healthy school </a:t>
            </a:r>
            <a:r>
              <a:rPr lang="en-US" dirty="0" smtClean="0">
                <a:solidFill>
                  <a:srgbClr val="66AE30"/>
                </a:solidFill>
              </a:rPr>
              <a:t>meals </a:t>
            </a:r>
            <a:r>
              <a:rPr lang="en-US" dirty="0">
                <a:solidFill>
                  <a:srgbClr val="66AE30"/>
                </a:solidFill>
              </a:rPr>
              <a:t>help to promote </a:t>
            </a:r>
            <a:br>
              <a:rPr lang="en-US" dirty="0">
                <a:solidFill>
                  <a:srgbClr val="66AE30"/>
                </a:solidFill>
              </a:rPr>
            </a:br>
            <a:r>
              <a:rPr lang="en-US" b="1" dirty="0">
                <a:solidFill>
                  <a:srgbClr val="66AE30"/>
                </a:solidFill>
              </a:rPr>
              <a:t>overall student health</a:t>
            </a:r>
            <a:r>
              <a:rPr lang="en-US" dirty="0" smtClean="0">
                <a:solidFill>
                  <a:srgbClr val="66AE30"/>
                </a:solidFill>
              </a:rPr>
              <a:t>.</a:t>
            </a:r>
            <a:endParaRPr lang="en-US" dirty="0">
              <a:solidFill>
                <a:srgbClr val="66AE30"/>
              </a:solidFill>
            </a:endParaRPr>
          </a:p>
        </p:txBody>
      </p:sp>
    </p:spTree>
    <p:extLst>
      <p:ext uri="{BB962C8B-B14F-4D97-AF65-F5344CB8AC3E}">
        <p14:creationId xmlns:p14="http://schemas.microsoft.com/office/powerpoint/2010/main" val="39519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15000" dirty="0" smtClean="0"/>
              <a:t>1</a:t>
            </a:r>
            <a:r>
              <a:rPr lang="en-US" sz="9600" dirty="0" smtClean="0"/>
              <a:t>out of </a:t>
            </a:r>
            <a:r>
              <a:rPr lang="en-US" sz="15000" dirty="0" smtClean="0"/>
              <a:t>3</a:t>
            </a:r>
            <a:endParaRPr lang="en-US" sz="15000" dirty="0"/>
          </a:p>
        </p:txBody>
      </p:sp>
      <p:sp>
        <p:nvSpPr>
          <p:cNvPr id="2" name="Title 1"/>
          <p:cNvSpPr>
            <a:spLocks noGrp="1"/>
          </p:cNvSpPr>
          <p:nvPr>
            <p:ph type="ctrTitle"/>
          </p:nvPr>
        </p:nvSpPr>
        <p:spPr>
          <a:xfrm>
            <a:off x="0" y="4117689"/>
            <a:ext cx="9143998" cy="1981200"/>
          </a:xfrm>
        </p:spPr>
        <p:txBody>
          <a:bodyPr/>
          <a:lstStyle/>
          <a:p>
            <a:r>
              <a:rPr lang="en-US" dirty="0" smtClean="0"/>
              <a:t>Children in Ontario at an unhealthy weight</a:t>
            </a:r>
            <a:endParaRPr lang="en-US" dirty="0"/>
          </a:p>
        </p:txBody>
      </p:sp>
      <p:sp>
        <p:nvSpPr>
          <p:cNvPr id="9" name="Text Placeholder 8"/>
          <p:cNvSpPr>
            <a:spLocks noGrp="1"/>
          </p:cNvSpPr>
          <p:nvPr>
            <p:ph type="body" idx="10"/>
          </p:nvPr>
        </p:nvSpPr>
        <p:spPr>
          <a:prstGeom prst="rect">
            <a:avLst/>
          </a:prstGeom>
        </p:spPr>
        <p:txBody>
          <a:bodyPr/>
          <a:lstStyle/>
          <a:p>
            <a:r>
              <a:rPr lang="en-US" dirty="0" smtClean="0">
                <a:latin typeface="Hekvetica"/>
                <a:cs typeface="Hekvetica"/>
              </a:rPr>
              <a:t>No Time to Wait - Healthy Kids Panel</a:t>
            </a:r>
            <a:endParaRPr lang="en-US" dirty="0">
              <a:latin typeface="Hekvetica"/>
              <a:cs typeface="Hekvetica"/>
            </a:endParaRPr>
          </a:p>
        </p:txBody>
      </p:sp>
    </p:spTree>
    <p:extLst>
      <p:ext uri="{BB962C8B-B14F-4D97-AF65-F5344CB8AC3E}">
        <p14:creationId xmlns:p14="http://schemas.microsoft.com/office/powerpoint/2010/main" val="87190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1499" y="3501433"/>
            <a:ext cx="7067961" cy="523220"/>
          </a:xfrm>
          <a:prstGeom prst="rect">
            <a:avLst/>
          </a:prstGeom>
          <a:noFill/>
        </p:spPr>
        <p:txBody>
          <a:bodyPr wrap="none" rtlCol="0">
            <a:spAutoFit/>
          </a:bodyPr>
          <a:lstStyle/>
          <a:p>
            <a:r>
              <a:rPr lang="en-US" sz="2800" spc="300" dirty="0">
                <a:solidFill>
                  <a:srgbClr val="FFFFFF"/>
                </a:solidFill>
              </a:rPr>
              <a:t>b</a:t>
            </a:r>
            <a:r>
              <a:rPr lang="en-US" sz="2800" spc="300" dirty="0" smtClean="0">
                <a:solidFill>
                  <a:srgbClr val="FFFFFF"/>
                </a:solidFill>
              </a:rPr>
              <a:t>arrels of oil to make one automobile</a:t>
            </a:r>
            <a:endParaRPr lang="en-US" sz="2800" spc="300" dirty="0">
              <a:solidFill>
                <a:srgbClr val="FFFFFF"/>
              </a:solidFill>
            </a:endParaRPr>
          </a:p>
        </p:txBody>
      </p:sp>
      <p:sp>
        <p:nvSpPr>
          <p:cNvPr id="3" name="Rectangle 2"/>
          <p:cNvSpPr/>
          <p:nvPr/>
        </p:nvSpPr>
        <p:spPr>
          <a:xfrm>
            <a:off x="-1" y="1"/>
            <a:ext cx="9263529" cy="6962588"/>
          </a:xfrm>
          <a:prstGeom prst="rect">
            <a:avLst/>
          </a:prstGeom>
          <a:solidFill>
            <a:srgbClr val="66A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dirty="0">
              <a:latin typeface="Helvetica Neue Light"/>
              <a:cs typeface="Helvetica Neue Light"/>
            </a:endParaRPr>
          </a:p>
        </p:txBody>
      </p:sp>
      <p:sp>
        <p:nvSpPr>
          <p:cNvPr id="6" name="Text Placeholder 5"/>
          <p:cNvSpPr>
            <a:spLocks noGrp="1"/>
          </p:cNvSpPr>
          <p:nvPr>
            <p:ph type="body" idx="10"/>
          </p:nvPr>
        </p:nvSpPr>
        <p:spPr/>
        <p:txBody>
          <a:bodyPr/>
          <a:lstStyle/>
          <a:p>
            <a:r>
              <a:rPr lang="en-CA" dirty="0"/>
              <a:t>No Time to Wait - Healthy Kids Panel</a:t>
            </a:r>
          </a:p>
        </p:txBody>
      </p:sp>
      <p:sp>
        <p:nvSpPr>
          <p:cNvPr id="2" name="Content Placeholder 1"/>
          <p:cNvSpPr>
            <a:spLocks noGrp="1"/>
          </p:cNvSpPr>
          <p:nvPr>
            <p:ph idx="1"/>
          </p:nvPr>
        </p:nvSpPr>
        <p:spPr>
          <a:xfrm>
            <a:off x="775931" y="784412"/>
            <a:ext cx="7993529" cy="5393766"/>
          </a:xfrm>
          <a:prstGeom prst="rect">
            <a:avLst/>
          </a:prstGeom>
        </p:spPr>
        <p:txBody>
          <a:bodyPr>
            <a:normAutofit fontScale="85000" lnSpcReduction="10000"/>
          </a:bodyPr>
          <a:lstStyle/>
          <a:p>
            <a:r>
              <a:rPr lang="en-US" dirty="0" smtClean="0"/>
              <a:t>“If </a:t>
            </a:r>
            <a:r>
              <a:rPr lang="en-US" dirty="0"/>
              <a:t>nothing is done, the current generation of children in Ontario will be the first that has a lower quality of life than their parents. They will develop chronic illnesses much younger and be more affected as they </a:t>
            </a:r>
            <a:r>
              <a:rPr lang="en-US" dirty="0" smtClean="0"/>
              <a:t>age”</a:t>
            </a:r>
            <a:endParaRPr lang="en-CA" dirty="0"/>
          </a:p>
        </p:txBody>
      </p:sp>
    </p:spTree>
    <p:extLst>
      <p:ext uri="{BB962C8B-B14F-4D97-AF65-F5344CB8AC3E}">
        <p14:creationId xmlns:p14="http://schemas.microsoft.com/office/powerpoint/2010/main" val="140999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175" y="2798962"/>
            <a:ext cx="6887884" cy="4589389"/>
          </a:xfrm>
        </p:spPr>
        <p:txBody>
          <a:bodyPr/>
          <a:lstStyle/>
          <a:p>
            <a:pPr algn="ctr"/>
            <a:r>
              <a:rPr lang="en-CA" sz="5400" b="1" dirty="0" smtClean="0"/>
              <a:t>School </a:t>
            </a:r>
            <a:r>
              <a:rPr lang="en-CA" sz="5400" b="1" dirty="0"/>
              <a:t>meals </a:t>
            </a:r>
            <a:r>
              <a:rPr lang="en-CA" sz="5400" b="1" dirty="0" smtClean="0"/>
              <a:t>offer </a:t>
            </a:r>
            <a:r>
              <a:rPr lang="en-CA" sz="5400" b="1" dirty="0"/>
              <a:t>a big opportunity for positive change.</a:t>
            </a:r>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52" y="241330"/>
            <a:ext cx="3155287" cy="2045567"/>
          </a:xfrm>
          <a:prstGeom prst="rect">
            <a:avLst/>
          </a:prstGeom>
        </p:spPr>
      </p:pic>
    </p:spTree>
    <p:extLst>
      <p:ext uri="{BB962C8B-B14F-4D97-AF65-F5344CB8AC3E}">
        <p14:creationId xmlns:p14="http://schemas.microsoft.com/office/powerpoint/2010/main" val="2044802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01499" y="3501433"/>
            <a:ext cx="7067961" cy="523220"/>
          </a:xfrm>
          <a:prstGeom prst="rect">
            <a:avLst/>
          </a:prstGeom>
          <a:noFill/>
        </p:spPr>
        <p:txBody>
          <a:bodyPr wrap="none" rtlCol="0">
            <a:spAutoFit/>
          </a:bodyPr>
          <a:lstStyle/>
          <a:p>
            <a:r>
              <a:rPr lang="en-US" sz="2800" spc="300" dirty="0">
                <a:solidFill>
                  <a:srgbClr val="FFFFFF"/>
                </a:solidFill>
              </a:rPr>
              <a:t>b</a:t>
            </a:r>
            <a:r>
              <a:rPr lang="en-US" sz="2800" spc="300" dirty="0" smtClean="0">
                <a:solidFill>
                  <a:srgbClr val="FFFFFF"/>
                </a:solidFill>
              </a:rPr>
              <a:t>arrels of oil to make one automobile</a:t>
            </a:r>
            <a:endParaRPr lang="en-US" sz="2800" spc="300" dirty="0">
              <a:solidFill>
                <a:srgbClr val="FFFFFF"/>
              </a:solidFill>
            </a:endParaRPr>
          </a:p>
        </p:txBody>
      </p:sp>
      <p:sp>
        <p:nvSpPr>
          <p:cNvPr id="3" name="Rectangle 2"/>
          <p:cNvSpPr/>
          <p:nvPr/>
        </p:nvSpPr>
        <p:spPr>
          <a:xfrm>
            <a:off x="-1" y="1"/>
            <a:ext cx="9263529" cy="6962588"/>
          </a:xfrm>
          <a:prstGeom prst="rect">
            <a:avLst/>
          </a:prstGeom>
          <a:solidFill>
            <a:srgbClr val="66A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dirty="0">
              <a:latin typeface="Helvetica Neue Light"/>
              <a:cs typeface="Helvetica Neue Light"/>
            </a:endParaRPr>
          </a:p>
        </p:txBody>
      </p:sp>
      <p:sp>
        <p:nvSpPr>
          <p:cNvPr id="6" name="Text Placeholder 5"/>
          <p:cNvSpPr>
            <a:spLocks noGrp="1"/>
          </p:cNvSpPr>
          <p:nvPr>
            <p:ph type="body" idx="10"/>
          </p:nvPr>
        </p:nvSpPr>
        <p:spPr/>
        <p:txBody>
          <a:bodyPr/>
          <a:lstStyle/>
          <a:p>
            <a:r>
              <a:rPr lang="en-US" dirty="0" smtClean="0"/>
              <a:t>Public Health Ontario</a:t>
            </a:r>
            <a:endParaRPr lang="en-US" dirty="0">
              <a:latin typeface="Hekvetica"/>
              <a:cs typeface="Hekvetica"/>
            </a:endParaRPr>
          </a:p>
        </p:txBody>
      </p:sp>
      <p:sp>
        <p:nvSpPr>
          <p:cNvPr id="2" name="Content Placeholder 1"/>
          <p:cNvSpPr>
            <a:spLocks noGrp="1"/>
          </p:cNvSpPr>
          <p:nvPr>
            <p:ph idx="1"/>
          </p:nvPr>
        </p:nvSpPr>
        <p:spPr>
          <a:xfrm>
            <a:off x="914998" y="1203512"/>
            <a:ext cx="7993529" cy="4555566"/>
          </a:xfrm>
          <a:prstGeom prst="rect">
            <a:avLst/>
          </a:prstGeom>
        </p:spPr>
        <p:txBody>
          <a:bodyPr/>
          <a:lstStyle/>
          <a:p>
            <a:r>
              <a:rPr lang="en-US" dirty="0"/>
              <a:t>Only half of youth </a:t>
            </a:r>
            <a:r>
              <a:rPr lang="en-US" dirty="0" smtClean="0"/>
              <a:t>in Ontario </a:t>
            </a:r>
            <a:r>
              <a:rPr lang="en-US" dirty="0"/>
              <a:t>consume the recommended number of vegetable and fruit servings per day</a:t>
            </a:r>
          </a:p>
        </p:txBody>
      </p:sp>
    </p:spTree>
    <p:extLst>
      <p:ext uri="{BB962C8B-B14F-4D97-AF65-F5344CB8AC3E}">
        <p14:creationId xmlns:p14="http://schemas.microsoft.com/office/powerpoint/2010/main" val="359496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7" name="TextBox 6"/>
          <p:cNvSpPr txBox="1"/>
          <p:nvPr/>
        </p:nvSpPr>
        <p:spPr>
          <a:xfrm>
            <a:off x="1701499" y="3501433"/>
            <a:ext cx="7067961" cy="523220"/>
          </a:xfrm>
          <a:prstGeom prst="rect">
            <a:avLst/>
          </a:prstGeom>
          <a:noFill/>
        </p:spPr>
        <p:txBody>
          <a:bodyPr wrap="none" rtlCol="0">
            <a:spAutoFit/>
          </a:bodyPr>
          <a:lstStyle/>
          <a:p>
            <a:r>
              <a:rPr lang="en-US" sz="2800" spc="300" dirty="0">
                <a:solidFill>
                  <a:srgbClr val="FFFFFF"/>
                </a:solidFill>
              </a:rPr>
              <a:t>b</a:t>
            </a:r>
            <a:r>
              <a:rPr lang="en-US" sz="2800" spc="300" dirty="0" smtClean="0">
                <a:solidFill>
                  <a:srgbClr val="FFFFFF"/>
                </a:solidFill>
              </a:rPr>
              <a:t>arrels of oil to make one automobile</a:t>
            </a:r>
            <a:endParaRPr lang="en-US" sz="2800" spc="300" dirty="0">
              <a:solidFill>
                <a:srgbClr val="FFFFFF"/>
              </a:solidFill>
            </a:endParaRPr>
          </a:p>
        </p:txBody>
      </p:sp>
      <p:sp>
        <p:nvSpPr>
          <p:cNvPr id="3" name="Rectangle 2"/>
          <p:cNvSpPr/>
          <p:nvPr/>
        </p:nvSpPr>
        <p:spPr>
          <a:xfrm>
            <a:off x="-1" y="1"/>
            <a:ext cx="9263529" cy="6962588"/>
          </a:xfrm>
          <a:prstGeom prst="rect">
            <a:avLst/>
          </a:prstGeom>
          <a:solidFill>
            <a:srgbClr val="66A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600" dirty="0">
              <a:latin typeface="Helvetica Neue Light"/>
              <a:cs typeface="Helvetica Neue Light"/>
            </a:endParaRPr>
          </a:p>
        </p:txBody>
      </p:sp>
      <p:sp>
        <p:nvSpPr>
          <p:cNvPr id="2" name="Content Placeholder 1"/>
          <p:cNvSpPr>
            <a:spLocks noGrp="1"/>
          </p:cNvSpPr>
          <p:nvPr>
            <p:ph idx="1"/>
          </p:nvPr>
        </p:nvSpPr>
        <p:spPr>
          <a:xfrm>
            <a:off x="914998" y="1464234"/>
            <a:ext cx="7993529" cy="4555566"/>
          </a:xfrm>
          <a:prstGeom prst="rect">
            <a:avLst/>
          </a:prstGeom>
        </p:spPr>
        <p:txBody>
          <a:bodyPr/>
          <a:lstStyle/>
          <a:p>
            <a:r>
              <a:rPr lang="en-US" dirty="0" smtClean="0"/>
              <a:t>These trends are worrisome for many reasons, including for the costs of our health care system.</a:t>
            </a:r>
            <a:endParaRPr lang="en-US" dirty="0"/>
          </a:p>
        </p:txBody>
      </p:sp>
    </p:spTree>
    <p:extLst>
      <p:ext uri="{BB962C8B-B14F-4D97-AF65-F5344CB8AC3E}">
        <p14:creationId xmlns:p14="http://schemas.microsoft.com/office/powerpoint/2010/main" val="36315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15000" dirty="0" smtClean="0"/>
              <a:t>$4.5</a:t>
            </a:r>
            <a:r>
              <a:rPr lang="en-US" sz="9600" dirty="0"/>
              <a:t> </a:t>
            </a:r>
            <a:r>
              <a:rPr lang="en-US" sz="9600" dirty="0" smtClean="0"/>
              <a:t>BILLION</a:t>
            </a:r>
            <a:endParaRPr lang="en-US" sz="15000" dirty="0"/>
          </a:p>
        </p:txBody>
      </p:sp>
      <p:sp>
        <p:nvSpPr>
          <p:cNvPr id="2" name="Title 1"/>
          <p:cNvSpPr>
            <a:spLocks noGrp="1"/>
          </p:cNvSpPr>
          <p:nvPr>
            <p:ph type="ctrTitle"/>
          </p:nvPr>
        </p:nvSpPr>
        <p:spPr/>
        <p:txBody>
          <a:bodyPr/>
          <a:lstStyle/>
          <a:p>
            <a:r>
              <a:rPr lang="en-US" dirty="0" smtClean="0">
                <a:solidFill>
                  <a:schemeClr val="bg1"/>
                </a:solidFill>
                <a:latin typeface="Helveica"/>
                <a:cs typeface="Helveica"/>
              </a:rPr>
              <a:t>Cost of obesity in Ontario in 2009</a:t>
            </a:r>
            <a:endParaRPr lang="en-US" dirty="0"/>
          </a:p>
        </p:txBody>
      </p:sp>
      <p:sp>
        <p:nvSpPr>
          <p:cNvPr id="9" name="Text Placeholder 8"/>
          <p:cNvSpPr>
            <a:spLocks noGrp="1"/>
          </p:cNvSpPr>
          <p:nvPr>
            <p:ph type="body" idx="10"/>
          </p:nvPr>
        </p:nvSpPr>
        <p:spPr>
          <a:prstGeom prst="rect">
            <a:avLst/>
          </a:prstGeom>
        </p:spPr>
        <p:txBody>
          <a:bodyPr>
            <a:normAutofit fontScale="92500" lnSpcReduction="10000"/>
          </a:bodyPr>
          <a:lstStyle/>
          <a:p>
            <a:r>
              <a:rPr lang="en-US" dirty="0">
                <a:latin typeface="Hekvetica"/>
                <a:cs typeface="Hekvetica"/>
              </a:rPr>
              <a:t>No Time to Wait - Healthy Kids </a:t>
            </a:r>
            <a:r>
              <a:rPr lang="en-US" dirty="0" smtClean="0">
                <a:latin typeface="Hekvetica"/>
                <a:cs typeface="Hekvetica"/>
              </a:rPr>
              <a:t>Panel referencing </a:t>
            </a:r>
          </a:p>
          <a:p>
            <a:r>
              <a:rPr lang="en-CA" dirty="0" smtClean="0">
                <a:latin typeface="Hekvetica"/>
                <a:cs typeface="Hekvetica"/>
              </a:rPr>
              <a:t>The </a:t>
            </a:r>
            <a:r>
              <a:rPr lang="en-CA" dirty="0">
                <a:latin typeface="Hekvetica"/>
                <a:cs typeface="Hekvetica"/>
              </a:rPr>
              <a:t>Health and Fitness Journal of Canada</a:t>
            </a:r>
            <a:endParaRPr lang="en-US" dirty="0">
              <a:latin typeface="Hekvetica"/>
              <a:cs typeface="Hekvetica"/>
            </a:endParaRPr>
          </a:p>
        </p:txBody>
      </p:sp>
    </p:spTree>
    <p:extLst>
      <p:ext uri="{BB962C8B-B14F-4D97-AF65-F5344CB8AC3E}">
        <p14:creationId xmlns:p14="http://schemas.microsoft.com/office/powerpoint/2010/main" val="33434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255054" y="1329765"/>
            <a:ext cx="7874000" cy="5393766"/>
          </a:xfrm>
          <a:prstGeom prst="rect">
            <a:avLst/>
          </a:prstGeom>
        </p:spPr>
        <p:txBody>
          <a:bodyPr/>
          <a:lstStyle/>
          <a:p>
            <a:r>
              <a:rPr lang="en-US" dirty="0" smtClean="0"/>
              <a:t>Schools with healthy eating programs have </a:t>
            </a:r>
            <a:r>
              <a:rPr lang="en-US" b="1" dirty="0" smtClean="0"/>
              <a:t>significantly lower </a:t>
            </a:r>
            <a:br>
              <a:rPr lang="en-US" b="1" dirty="0" smtClean="0"/>
            </a:br>
            <a:r>
              <a:rPr lang="en-US" b="1" dirty="0" smtClean="0"/>
              <a:t>rates </a:t>
            </a:r>
            <a:r>
              <a:rPr lang="en-US" dirty="0" smtClean="0"/>
              <a:t>of obesity.</a:t>
            </a:r>
            <a:endParaRPr lang="en-US" dirty="0"/>
          </a:p>
        </p:txBody>
      </p:sp>
    </p:spTree>
    <p:extLst>
      <p:ext uri="{BB962C8B-B14F-4D97-AF65-F5344CB8AC3E}">
        <p14:creationId xmlns:p14="http://schemas.microsoft.com/office/powerpoint/2010/main" val="407448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175" y="2600483"/>
            <a:ext cx="6887884" cy="5481914"/>
          </a:xfrm>
        </p:spPr>
        <p:txBody>
          <a:bodyPr/>
          <a:lstStyle/>
          <a:p>
            <a:pPr algn="ctr"/>
            <a:r>
              <a:rPr lang="en-CA" sz="5400" b="1" dirty="0"/>
              <a:t>Other community benefits and learning opportunities.</a:t>
            </a:r>
          </a:p>
          <a:p>
            <a:pPr algn="ctr"/>
            <a:endParaRPr lang="en-CA" sz="5400" b="1" dirty="0"/>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14" y="160826"/>
            <a:ext cx="3221662" cy="2088598"/>
          </a:xfrm>
          <a:prstGeom prst="rect">
            <a:avLst/>
          </a:prstGeom>
        </p:spPr>
      </p:pic>
    </p:spTree>
    <p:extLst>
      <p:ext uri="{BB962C8B-B14F-4D97-AF65-F5344CB8AC3E}">
        <p14:creationId xmlns:p14="http://schemas.microsoft.com/office/powerpoint/2010/main" val="785630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66AE30"/>
                </a:solidFill>
              </a:rPr>
              <a:t>School is the biggest restaurant chain in every city and every town. Only nobody knows it.</a:t>
            </a:r>
            <a:endParaRPr lang="en-US" dirty="0">
              <a:solidFill>
                <a:srgbClr val="66AE30"/>
              </a:solidFill>
            </a:endParaRPr>
          </a:p>
        </p:txBody>
      </p:sp>
      <p:sp>
        <p:nvSpPr>
          <p:cNvPr id="5" name="Content Placeholder 4"/>
          <p:cNvSpPr>
            <a:spLocks noGrp="1"/>
          </p:cNvSpPr>
          <p:nvPr>
            <p:ph idx="10"/>
          </p:nvPr>
        </p:nvSpPr>
        <p:spPr/>
        <p:txBody>
          <a:bodyPr>
            <a:normAutofit/>
          </a:bodyPr>
          <a:lstStyle/>
          <a:p>
            <a:r>
              <a:rPr lang="en-US" dirty="0"/>
              <a:t>David </a:t>
            </a:r>
            <a:r>
              <a:rPr lang="en-US" dirty="0" err="1"/>
              <a:t>Binkle</a:t>
            </a:r>
            <a:endParaRPr lang="en-US" dirty="0"/>
          </a:p>
          <a:p>
            <a:r>
              <a:rPr lang="en-US" dirty="0" smtClean="0"/>
              <a:t>Director</a:t>
            </a:r>
            <a:r>
              <a:rPr lang="en-US" dirty="0"/>
              <a:t>, Food Service</a:t>
            </a:r>
          </a:p>
          <a:p>
            <a:r>
              <a:rPr lang="en-US" dirty="0"/>
              <a:t>Los Angeles Unified School District</a:t>
            </a:r>
          </a:p>
          <a:p>
            <a:endParaRPr lang="en-US" dirty="0"/>
          </a:p>
        </p:txBody>
      </p:sp>
    </p:spTree>
    <p:extLst>
      <p:ext uri="{BB962C8B-B14F-4D97-AF65-F5344CB8AC3E}">
        <p14:creationId xmlns:p14="http://schemas.microsoft.com/office/powerpoint/2010/main" val="79136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66AE30"/>
                </a:solidFill>
              </a:rPr>
              <a:t>Working collectively, schools </a:t>
            </a:r>
            <a:r>
              <a:rPr lang="en-US" dirty="0" smtClean="0">
                <a:solidFill>
                  <a:srgbClr val="66AE30"/>
                </a:solidFill>
              </a:rPr>
              <a:t>can </a:t>
            </a:r>
            <a:r>
              <a:rPr lang="en-US" dirty="0">
                <a:solidFill>
                  <a:srgbClr val="66AE30"/>
                </a:solidFill>
              </a:rPr>
              <a:t>help create enough </a:t>
            </a:r>
            <a:r>
              <a:rPr lang="en-US" dirty="0" smtClean="0">
                <a:solidFill>
                  <a:srgbClr val="66AE30"/>
                </a:solidFill>
              </a:rPr>
              <a:t>demand </a:t>
            </a:r>
            <a:r>
              <a:rPr lang="en-US" dirty="0">
                <a:solidFill>
                  <a:srgbClr val="66AE30"/>
                </a:solidFill>
              </a:rPr>
              <a:t>to support </a:t>
            </a:r>
            <a:br>
              <a:rPr lang="en-US" dirty="0">
                <a:solidFill>
                  <a:srgbClr val="66AE30"/>
                </a:solidFill>
              </a:rPr>
            </a:br>
            <a:r>
              <a:rPr lang="en-US" b="1" dirty="0">
                <a:solidFill>
                  <a:srgbClr val="66AE30"/>
                </a:solidFill>
              </a:rPr>
              <a:t>sustainable </a:t>
            </a:r>
            <a:r>
              <a:rPr lang="en-US" b="1" dirty="0" smtClean="0">
                <a:solidFill>
                  <a:srgbClr val="66AE30"/>
                </a:solidFill>
              </a:rPr>
              <a:t>regional </a:t>
            </a:r>
            <a:r>
              <a:rPr lang="en-US" b="1" dirty="0">
                <a:solidFill>
                  <a:srgbClr val="66AE30"/>
                </a:solidFill>
              </a:rPr>
              <a:t>agriculture</a:t>
            </a:r>
            <a:r>
              <a:rPr lang="en-US" dirty="0">
                <a:solidFill>
                  <a:srgbClr val="66AE30"/>
                </a:solidFill>
              </a:rPr>
              <a:t>... </a:t>
            </a:r>
            <a:endParaRPr lang="en-US" i="1" dirty="0">
              <a:solidFill>
                <a:srgbClr val="66AE30"/>
              </a:solidFill>
            </a:endParaRPr>
          </a:p>
          <a:p>
            <a:endParaRPr lang="en-US" dirty="0"/>
          </a:p>
        </p:txBody>
      </p:sp>
    </p:spTree>
    <p:extLst>
      <p:ext uri="{BB962C8B-B14F-4D97-AF65-F5344CB8AC3E}">
        <p14:creationId xmlns:p14="http://schemas.microsoft.com/office/powerpoint/2010/main" val="359238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5" y="1978702"/>
            <a:ext cx="7395884" cy="4879298"/>
          </a:xfrm>
        </p:spPr>
        <p:txBody>
          <a:bodyPr/>
          <a:lstStyle/>
          <a:p>
            <a:r>
              <a:rPr lang="en-US" dirty="0">
                <a:solidFill>
                  <a:srgbClr val="66AE30"/>
                </a:solidFill>
              </a:rPr>
              <a:t>…as </a:t>
            </a:r>
            <a:r>
              <a:rPr lang="en-US" dirty="0" smtClean="0">
                <a:solidFill>
                  <a:srgbClr val="66AE30"/>
                </a:solidFill>
              </a:rPr>
              <a:t>we have seen in </a:t>
            </a:r>
            <a:r>
              <a:rPr lang="en-US" dirty="0">
                <a:solidFill>
                  <a:srgbClr val="66AE30"/>
                </a:solidFill>
              </a:rPr>
              <a:t>so </a:t>
            </a:r>
            <a:r>
              <a:rPr lang="en-US" dirty="0" smtClean="0">
                <a:solidFill>
                  <a:srgbClr val="66AE30"/>
                </a:solidFill>
              </a:rPr>
              <a:t>many </a:t>
            </a:r>
            <a:r>
              <a:rPr lang="en-US" dirty="0">
                <a:solidFill>
                  <a:srgbClr val="66AE30"/>
                </a:solidFill>
              </a:rPr>
              <a:t>successful </a:t>
            </a:r>
            <a:r>
              <a:rPr lang="en-US" dirty="0" smtClean="0">
                <a:solidFill>
                  <a:srgbClr val="66AE30"/>
                </a:solidFill>
              </a:rPr>
              <a:t/>
            </a:r>
            <a:br>
              <a:rPr lang="en-US" dirty="0" smtClean="0">
                <a:solidFill>
                  <a:srgbClr val="66AE30"/>
                </a:solidFill>
              </a:rPr>
            </a:br>
            <a:r>
              <a:rPr lang="en-US" b="1" dirty="0" smtClean="0">
                <a:solidFill>
                  <a:srgbClr val="66AE30"/>
                </a:solidFill>
              </a:rPr>
              <a:t>farm-to-school </a:t>
            </a:r>
            <a:r>
              <a:rPr lang="en-US" dirty="0">
                <a:solidFill>
                  <a:srgbClr val="66AE30"/>
                </a:solidFill>
              </a:rPr>
              <a:t>programs.</a:t>
            </a:r>
            <a:endParaRPr lang="en-US" i="1" dirty="0">
              <a:solidFill>
                <a:srgbClr val="66AE30"/>
              </a:solidFill>
            </a:endParaRPr>
          </a:p>
        </p:txBody>
      </p:sp>
    </p:spTree>
    <p:extLst>
      <p:ext uri="{BB962C8B-B14F-4D97-AF65-F5344CB8AC3E}">
        <p14:creationId xmlns:p14="http://schemas.microsoft.com/office/powerpoint/2010/main" val="62595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5" y="2133389"/>
            <a:ext cx="7918825" cy="5481914"/>
          </a:xfrm>
        </p:spPr>
        <p:txBody>
          <a:bodyPr/>
          <a:lstStyle/>
          <a:p>
            <a:r>
              <a:rPr lang="en-US" dirty="0">
                <a:solidFill>
                  <a:srgbClr val="66AE30"/>
                </a:solidFill>
              </a:rPr>
              <a:t>These successes can </a:t>
            </a:r>
            <a:br>
              <a:rPr lang="en-US" dirty="0">
                <a:solidFill>
                  <a:srgbClr val="66AE30"/>
                </a:solidFill>
              </a:rPr>
            </a:br>
            <a:r>
              <a:rPr lang="en-US" dirty="0">
                <a:solidFill>
                  <a:srgbClr val="66AE30"/>
                </a:solidFill>
              </a:rPr>
              <a:t>translate into </a:t>
            </a:r>
            <a:r>
              <a:rPr lang="en-US" b="1" dirty="0" smtClean="0">
                <a:solidFill>
                  <a:srgbClr val="66AE30"/>
                </a:solidFill>
              </a:rPr>
              <a:t>local </a:t>
            </a:r>
            <a:br>
              <a:rPr lang="en-US" b="1" dirty="0" smtClean="0">
                <a:solidFill>
                  <a:srgbClr val="66AE30"/>
                </a:solidFill>
              </a:rPr>
            </a:br>
            <a:r>
              <a:rPr lang="en-US" b="1" dirty="0" smtClean="0">
                <a:solidFill>
                  <a:srgbClr val="66AE30"/>
                </a:solidFill>
              </a:rPr>
              <a:t>prosperity</a:t>
            </a:r>
            <a:r>
              <a:rPr lang="en-US" b="1" dirty="0">
                <a:solidFill>
                  <a:srgbClr val="66AE30"/>
                </a:solidFill>
              </a:rPr>
              <a:t>.</a:t>
            </a:r>
            <a:endParaRPr lang="en-US" b="1" i="1" dirty="0">
              <a:solidFill>
                <a:srgbClr val="66AE30"/>
              </a:solidFill>
            </a:endParaRPr>
          </a:p>
        </p:txBody>
      </p:sp>
    </p:spTree>
    <p:extLst>
      <p:ext uri="{BB962C8B-B14F-4D97-AF65-F5344CB8AC3E}">
        <p14:creationId xmlns:p14="http://schemas.microsoft.com/office/powerpoint/2010/main" val="296892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15000" dirty="0" smtClean="0"/>
              <a:t>$1=</a:t>
            </a:r>
            <a:r>
              <a:rPr lang="en-US" sz="7500" dirty="0" smtClean="0"/>
              <a:t> </a:t>
            </a:r>
            <a:r>
              <a:rPr lang="en-US" sz="15000" dirty="0" smtClean="0">
                <a:solidFill>
                  <a:srgbClr val="FFFFFF"/>
                </a:solidFill>
              </a:rPr>
              <a:t>$1.86</a:t>
            </a:r>
            <a:endParaRPr lang="en-US" sz="15000" dirty="0"/>
          </a:p>
        </p:txBody>
      </p:sp>
      <p:sp>
        <p:nvSpPr>
          <p:cNvPr id="2" name="Title 1"/>
          <p:cNvSpPr>
            <a:spLocks noGrp="1"/>
          </p:cNvSpPr>
          <p:nvPr>
            <p:ph type="ctrTitle"/>
          </p:nvPr>
        </p:nvSpPr>
        <p:spPr/>
        <p:txBody>
          <a:bodyPr>
            <a:normAutofit/>
          </a:bodyPr>
          <a:lstStyle/>
          <a:p>
            <a:r>
              <a:rPr lang="en-US" dirty="0">
                <a:solidFill>
                  <a:srgbClr val="FFFFFF"/>
                </a:solidFill>
              </a:rPr>
              <a:t>Every dollar </a:t>
            </a:r>
            <a:r>
              <a:rPr lang="en-US" dirty="0" smtClean="0">
                <a:solidFill>
                  <a:srgbClr val="FFFFFF"/>
                </a:solidFill>
              </a:rPr>
              <a:t>spent on local food adds between $1.4 - $2.6 to </a:t>
            </a:r>
            <a:r>
              <a:rPr lang="en-US" dirty="0">
                <a:solidFill>
                  <a:srgbClr val="FFFFFF"/>
                </a:solidFill>
              </a:rPr>
              <a:t>the </a:t>
            </a:r>
            <a:r>
              <a:rPr lang="en-US" dirty="0" smtClean="0">
                <a:solidFill>
                  <a:srgbClr val="FFFFFF"/>
                </a:solidFill>
              </a:rPr>
              <a:t>local economy</a:t>
            </a:r>
            <a:r>
              <a:rPr lang="en-US" dirty="0">
                <a:solidFill>
                  <a:srgbClr val="FFFFFF"/>
                </a:solidFill>
              </a:rPr>
              <a:t>.</a:t>
            </a:r>
            <a:br>
              <a:rPr lang="en-US" dirty="0">
                <a:solidFill>
                  <a:srgbClr val="FFFFFF"/>
                </a:solidFill>
              </a:rPr>
            </a:br>
            <a:endParaRPr lang="en-US" dirty="0"/>
          </a:p>
        </p:txBody>
      </p:sp>
    </p:spTree>
    <p:extLst>
      <p:ext uri="{BB962C8B-B14F-4D97-AF65-F5344CB8AC3E}">
        <p14:creationId xmlns:p14="http://schemas.microsoft.com/office/powerpoint/2010/main" val="63189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008" y="1389529"/>
            <a:ext cx="6784847" cy="3391647"/>
          </a:xfrm>
        </p:spPr>
        <p:txBody>
          <a:bodyPr>
            <a:normAutofit fontScale="92500"/>
          </a:bodyPr>
          <a:lstStyle/>
          <a:p>
            <a:r>
              <a:rPr lang="en-CA" dirty="0">
                <a:solidFill>
                  <a:srgbClr val="66AE30"/>
                </a:solidFill>
              </a:rPr>
              <a:t>“Nutritious snacks and meals are critical to the success of every </a:t>
            </a:r>
            <a:r>
              <a:rPr lang="en-CA" dirty="0" smtClean="0">
                <a:solidFill>
                  <a:srgbClr val="66AE30"/>
                </a:solidFill>
              </a:rPr>
              <a:t>child… </a:t>
            </a:r>
            <a:r>
              <a:rPr lang="en-CA" dirty="0">
                <a:solidFill>
                  <a:srgbClr val="66AE30"/>
                </a:solidFill>
              </a:rPr>
              <a:t>We want Ontario’s children to reach their full potential and help build a stronger, more prosperous Ontario.” </a:t>
            </a:r>
            <a:endParaRPr lang="en-US" dirty="0">
              <a:solidFill>
                <a:srgbClr val="66AE30"/>
              </a:solidFill>
            </a:endParaRPr>
          </a:p>
        </p:txBody>
      </p:sp>
      <p:sp>
        <p:nvSpPr>
          <p:cNvPr id="5" name="Content Placeholder 4"/>
          <p:cNvSpPr>
            <a:spLocks noGrp="1"/>
          </p:cNvSpPr>
          <p:nvPr>
            <p:ph idx="10"/>
          </p:nvPr>
        </p:nvSpPr>
        <p:spPr>
          <a:xfrm>
            <a:off x="1419413" y="4781176"/>
            <a:ext cx="6290234" cy="1272152"/>
          </a:xfrm>
        </p:spPr>
        <p:txBody>
          <a:bodyPr>
            <a:normAutofit/>
          </a:bodyPr>
          <a:lstStyle/>
          <a:p>
            <a:r>
              <a:rPr lang="en-CA" dirty="0"/>
              <a:t>Teresa </a:t>
            </a:r>
            <a:r>
              <a:rPr lang="en-CA" dirty="0" err="1" smtClean="0"/>
              <a:t>Piruzza</a:t>
            </a:r>
            <a:endParaRPr lang="en-CA" dirty="0"/>
          </a:p>
          <a:p>
            <a:r>
              <a:rPr lang="en-CA" dirty="0" smtClean="0"/>
              <a:t>Former Minister </a:t>
            </a:r>
            <a:r>
              <a:rPr lang="en-CA" dirty="0"/>
              <a:t>of Children and Youth </a:t>
            </a:r>
            <a:r>
              <a:rPr lang="en-CA" dirty="0" smtClean="0"/>
              <a:t>Services</a:t>
            </a:r>
          </a:p>
          <a:p>
            <a:r>
              <a:rPr lang="en-CA" dirty="0" smtClean="0"/>
              <a:t>Government of Ontario</a:t>
            </a:r>
          </a:p>
          <a:p>
            <a:r>
              <a:rPr lang="en-CA" dirty="0" smtClean="0"/>
              <a:t>December 2013</a:t>
            </a:r>
          </a:p>
        </p:txBody>
      </p:sp>
    </p:spTree>
    <p:extLst>
      <p:ext uri="{BB962C8B-B14F-4D97-AF65-F5344CB8AC3E}">
        <p14:creationId xmlns:p14="http://schemas.microsoft.com/office/powerpoint/2010/main" val="349721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7007" y="1371600"/>
            <a:ext cx="7315201" cy="4419600"/>
          </a:xfrm>
        </p:spPr>
        <p:txBody>
          <a:bodyPr>
            <a:normAutofit/>
          </a:bodyPr>
          <a:lstStyle/>
          <a:p>
            <a:pPr algn="l"/>
            <a:r>
              <a:rPr lang="en-US" sz="4400" dirty="0" smtClean="0"/>
              <a:t>If each Ontario household spent $10 a week on local food we would </a:t>
            </a:r>
            <a:r>
              <a:rPr lang="en-US" sz="4400" b="1" dirty="0" smtClean="0"/>
              <a:t>add $2.4 billion</a:t>
            </a:r>
            <a:r>
              <a:rPr lang="en-US" sz="4400" dirty="0" smtClean="0"/>
              <a:t> to our local economy and </a:t>
            </a:r>
            <a:r>
              <a:rPr lang="en-US" sz="4400" b="1" dirty="0" smtClean="0"/>
              <a:t>create 10,000 jobs</a:t>
            </a:r>
            <a:r>
              <a:rPr lang="en-US" sz="4400" dirty="0" smtClean="0"/>
              <a:t>. </a:t>
            </a:r>
            <a:endParaRPr lang="en-US" sz="4400" dirty="0"/>
          </a:p>
        </p:txBody>
      </p:sp>
      <p:sp>
        <p:nvSpPr>
          <p:cNvPr id="9" name="Text Placeholder 8"/>
          <p:cNvSpPr>
            <a:spLocks noGrp="1"/>
          </p:cNvSpPr>
          <p:nvPr>
            <p:ph type="body" idx="10"/>
          </p:nvPr>
        </p:nvSpPr>
        <p:spPr/>
        <p:txBody>
          <a:bodyPr/>
          <a:lstStyle/>
          <a:p>
            <a:r>
              <a:rPr lang="en-CA" dirty="0" err="1" smtClean="0"/>
              <a:t>Ogryzlo</a:t>
            </a:r>
            <a:r>
              <a:rPr lang="en-CA" dirty="0" smtClean="0"/>
              <a:t>, $10 Challenge</a:t>
            </a:r>
            <a:endParaRPr lang="en-US" dirty="0"/>
          </a:p>
        </p:txBody>
      </p:sp>
    </p:spTree>
    <p:extLst>
      <p:ext uri="{BB962C8B-B14F-4D97-AF65-F5344CB8AC3E}">
        <p14:creationId xmlns:p14="http://schemas.microsoft.com/office/powerpoint/2010/main" val="146754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2135" y="1719072"/>
            <a:ext cx="7315201" cy="3803904"/>
          </a:xfrm>
        </p:spPr>
        <p:txBody>
          <a:bodyPr>
            <a:normAutofit/>
          </a:bodyPr>
          <a:lstStyle/>
          <a:p>
            <a:pPr algn="l"/>
            <a:r>
              <a:rPr lang="en-US" sz="4400" dirty="0" smtClean="0"/>
              <a:t>Imagine the </a:t>
            </a:r>
            <a:r>
              <a:rPr lang="en-US" sz="4400" b="1" dirty="0" smtClean="0"/>
              <a:t>impact that our schools could have</a:t>
            </a:r>
            <a:r>
              <a:rPr lang="en-US" sz="4400" dirty="0" smtClean="0"/>
              <a:t> on our local economy if they bought local food when they could!</a:t>
            </a:r>
            <a:endParaRPr lang="en-US" sz="4400" dirty="0"/>
          </a:p>
        </p:txBody>
      </p:sp>
    </p:spTree>
    <p:extLst>
      <p:ext uri="{BB962C8B-B14F-4D97-AF65-F5344CB8AC3E}">
        <p14:creationId xmlns:p14="http://schemas.microsoft.com/office/powerpoint/2010/main" val="40813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solidFill>
                  <a:srgbClr val="66AE30"/>
                </a:solidFill>
              </a:rPr>
              <a:t>Meal </a:t>
            </a:r>
            <a:r>
              <a:rPr lang="en-US" dirty="0" smtClean="0"/>
              <a:t>programs also offer an incredible opportunity to provide good food education, as we can see from examples across O</a:t>
            </a:r>
            <a:r>
              <a:rPr lang="en-US" dirty="0" smtClean="0">
                <a:solidFill>
                  <a:srgbClr val="66AE30"/>
                </a:solidFill>
              </a:rPr>
              <a:t>ntario.</a:t>
            </a:r>
            <a:endParaRPr lang="en-US" dirty="0">
              <a:solidFill>
                <a:srgbClr val="66AE30"/>
              </a:solidFill>
            </a:endParaRPr>
          </a:p>
        </p:txBody>
      </p:sp>
    </p:spTree>
    <p:extLst>
      <p:ext uri="{BB962C8B-B14F-4D97-AF65-F5344CB8AC3E}">
        <p14:creationId xmlns:p14="http://schemas.microsoft.com/office/powerpoint/2010/main" val="216848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5" y="900598"/>
            <a:ext cx="6887884" cy="5481914"/>
          </a:xfrm>
        </p:spPr>
        <p:txBody>
          <a:bodyPr/>
          <a:lstStyle/>
          <a:p>
            <a:r>
              <a:rPr lang="en-US" dirty="0"/>
              <a:t>3Acres </a:t>
            </a:r>
            <a:r>
              <a:rPr lang="en-US" dirty="0" err="1"/>
              <a:t>Tastebuds</a:t>
            </a:r>
            <a:r>
              <a:rPr lang="en-US" dirty="0"/>
              <a:t> Local Harvest Program </a:t>
            </a:r>
            <a:r>
              <a:rPr lang="en-US" dirty="0" smtClean="0"/>
              <a:t>in Hamilton brings local food to the Student Nutrition Programs by bicycle and exposes students to new food items.</a:t>
            </a:r>
            <a:endParaRPr lang="en-CA" dirty="0"/>
          </a:p>
        </p:txBody>
      </p:sp>
    </p:spTree>
    <p:extLst>
      <p:ext uri="{BB962C8B-B14F-4D97-AF65-F5344CB8AC3E}">
        <p14:creationId xmlns:p14="http://schemas.microsoft.com/office/powerpoint/2010/main" val="26349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5" y="900598"/>
            <a:ext cx="6887884" cy="5481914"/>
          </a:xfrm>
        </p:spPr>
        <p:txBody>
          <a:bodyPr>
            <a:noAutofit/>
          </a:bodyPr>
          <a:lstStyle/>
          <a:p>
            <a:r>
              <a:rPr lang="en-US" dirty="0" smtClean="0"/>
              <a:t>The Wake Up Wellington Program in Fergus involves culinary arts students to help </a:t>
            </a:r>
            <a:r>
              <a:rPr lang="en-US" dirty="0"/>
              <a:t>prepare fresh and nutritious foods </a:t>
            </a:r>
            <a:r>
              <a:rPr lang="en-US" dirty="0" smtClean="0"/>
              <a:t>for the school meal program.  </a:t>
            </a:r>
            <a:endParaRPr lang="en-CA" dirty="0"/>
          </a:p>
        </p:txBody>
      </p:sp>
    </p:spTree>
    <p:extLst>
      <p:ext uri="{BB962C8B-B14F-4D97-AF65-F5344CB8AC3E}">
        <p14:creationId xmlns:p14="http://schemas.microsoft.com/office/powerpoint/2010/main" val="173169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5175" y="900598"/>
            <a:ext cx="6887884" cy="5481914"/>
          </a:xfrm>
        </p:spPr>
        <p:txBody>
          <a:bodyPr>
            <a:noAutofit/>
          </a:bodyPr>
          <a:lstStyle/>
          <a:p>
            <a:r>
              <a:rPr lang="en-CA" dirty="0" smtClean="0"/>
              <a:t>Students in the </a:t>
            </a:r>
            <a:r>
              <a:rPr lang="en-CA" dirty="0"/>
              <a:t>Glen Shields Breakfast </a:t>
            </a:r>
            <a:r>
              <a:rPr lang="en-CA" dirty="0" smtClean="0"/>
              <a:t>Program in Concord work </a:t>
            </a:r>
            <a:r>
              <a:rPr lang="en-CA" dirty="0"/>
              <a:t>together, based on their abilities, to help with organizing, setting up, preparing, and cleaning up after </a:t>
            </a:r>
            <a:r>
              <a:rPr lang="en-CA" dirty="0" smtClean="0"/>
              <a:t>school meals. </a:t>
            </a:r>
            <a:endParaRPr lang="en-CA" dirty="0"/>
          </a:p>
        </p:txBody>
      </p:sp>
    </p:spTree>
    <p:extLst>
      <p:ext uri="{BB962C8B-B14F-4D97-AF65-F5344CB8AC3E}">
        <p14:creationId xmlns:p14="http://schemas.microsoft.com/office/powerpoint/2010/main" val="31817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175" y="3438143"/>
            <a:ext cx="6887884" cy="4644253"/>
          </a:xfrm>
        </p:spPr>
        <p:txBody>
          <a:bodyPr/>
          <a:lstStyle/>
          <a:p>
            <a:pPr algn="ctr"/>
            <a:r>
              <a:rPr lang="en-CA" sz="5400" b="1" dirty="0"/>
              <a:t>Public Support</a:t>
            </a:r>
          </a:p>
          <a:p>
            <a:pPr algn="ctr"/>
            <a:endParaRPr lang="en-CA" sz="5400" b="1" dirty="0"/>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14" y="160826"/>
            <a:ext cx="3221662" cy="2088598"/>
          </a:xfrm>
          <a:prstGeom prst="rect">
            <a:avLst/>
          </a:prstGeom>
        </p:spPr>
      </p:pic>
    </p:spTree>
    <p:extLst>
      <p:ext uri="{BB962C8B-B14F-4D97-AF65-F5344CB8AC3E}">
        <p14:creationId xmlns:p14="http://schemas.microsoft.com/office/powerpoint/2010/main" val="1311271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0" y="1240123"/>
            <a:ext cx="9144000" cy="5169648"/>
          </a:xfrm>
        </p:spPr>
        <p:txBody>
          <a:bodyPr/>
          <a:lstStyle/>
          <a:p>
            <a:pPr>
              <a:lnSpc>
                <a:spcPct val="110000"/>
              </a:lnSpc>
            </a:pPr>
            <a:r>
              <a:rPr lang="en-US" sz="11000" dirty="0" smtClean="0"/>
              <a:t>2010</a:t>
            </a:r>
            <a:r>
              <a:rPr lang="en-US" dirty="0" smtClean="0"/>
              <a:t/>
            </a:r>
            <a:br>
              <a:rPr lang="en-US" dirty="0" smtClean="0"/>
            </a:br>
            <a:r>
              <a:rPr lang="en-US" dirty="0" err="1" smtClean="0"/>
              <a:t>FoodShare</a:t>
            </a:r>
            <a:r>
              <a:rPr lang="en-US" dirty="0" smtClean="0"/>
              <a:t> Toronto</a:t>
            </a:r>
            <a:r>
              <a:rPr lang="en-US" sz="6000" dirty="0" smtClean="0"/>
              <a:t> </a:t>
            </a:r>
          </a:p>
          <a:p>
            <a:pPr>
              <a:lnSpc>
                <a:spcPct val="110000"/>
              </a:lnSpc>
            </a:pPr>
            <a:r>
              <a:rPr lang="en-US" sz="6000" dirty="0" smtClean="0"/>
              <a:t>Survey</a:t>
            </a:r>
            <a:endParaRPr lang="en-US" sz="6000" dirty="0"/>
          </a:p>
        </p:txBody>
      </p:sp>
    </p:spTree>
    <p:extLst>
      <p:ext uri="{BB962C8B-B14F-4D97-AF65-F5344CB8AC3E}">
        <p14:creationId xmlns:p14="http://schemas.microsoft.com/office/powerpoint/2010/main" val="368956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78_percent.ai"/>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29999" t="1600" r="45401" b="-1600"/>
          <a:stretch/>
        </p:blipFill>
        <p:spPr>
          <a:xfrm>
            <a:off x="6291072" y="104886"/>
            <a:ext cx="2249424" cy="6858000"/>
          </a:xfrm>
          <a:prstGeom prst="rect">
            <a:avLst/>
          </a:prstGeom>
        </p:spPr>
      </p:pic>
      <p:sp>
        <p:nvSpPr>
          <p:cNvPr id="2" name="Title 1"/>
          <p:cNvSpPr>
            <a:spLocks noGrp="1"/>
          </p:cNvSpPr>
          <p:nvPr>
            <p:ph type="title"/>
          </p:nvPr>
        </p:nvSpPr>
        <p:spPr/>
        <p:txBody>
          <a:bodyPr/>
          <a:lstStyle/>
          <a:p>
            <a:r>
              <a:rPr lang="en-US" dirty="0" smtClean="0">
                <a:solidFill>
                  <a:srgbClr val="66AE30"/>
                </a:solidFill>
              </a:rPr>
              <a:t>95%</a:t>
            </a:r>
            <a:endParaRPr lang="en-US" dirty="0">
              <a:solidFill>
                <a:srgbClr val="66AE30"/>
              </a:solidFill>
            </a:endParaRPr>
          </a:p>
        </p:txBody>
      </p:sp>
      <p:sp>
        <p:nvSpPr>
          <p:cNvPr id="3" name="Text Placeholder 2"/>
          <p:cNvSpPr>
            <a:spLocks noGrp="1"/>
          </p:cNvSpPr>
          <p:nvPr>
            <p:ph type="body" idx="1"/>
          </p:nvPr>
        </p:nvSpPr>
        <p:spPr/>
        <p:txBody>
          <a:bodyPr/>
          <a:lstStyle/>
          <a:p>
            <a:r>
              <a:rPr lang="en-US" dirty="0">
                <a:solidFill>
                  <a:srgbClr val="7F7F7F"/>
                </a:solidFill>
              </a:rPr>
              <a:t>Adults who </a:t>
            </a:r>
            <a:r>
              <a:rPr lang="en-US" dirty="0" smtClean="0">
                <a:solidFill>
                  <a:srgbClr val="7F7F7F"/>
                </a:solidFill>
              </a:rPr>
              <a:t>agree that children should learn about healthy eating in school. </a:t>
            </a:r>
            <a:endParaRPr lang="en-US" dirty="0">
              <a:solidFill>
                <a:srgbClr val="7F7F7F"/>
              </a:solidFill>
            </a:endParaRPr>
          </a:p>
        </p:txBody>
      </p:sp>
      <p:sp>
        <p:nvSpPr>
          <p:cNvPr id="5" name="Text Placeholder 4"/>
          <p:cNvSpPr>
            <a:spLocks noGrp="1"/>
          </p:cNvSpPr>
          <p:nvPr>
            <p:ph type="body" idx="10"/>
          </p:nvPr>
        </p:nvSpPr>
        <p:spPr/>
        <p:txBody>
          <a:bodyPr/>
          <a:lstStyle/>
          <a:p>
            <a:r>
              <a:rPr lang="en-US" dirty="0" err="1" smtClean="0"/>
              <a:t>FoodShare</a:t>
            </a:r>
            <a:r>
              <a:rPr lang="en-US" dirty="0" smtClean="0"/>
              <a:t> Toronto</a:t>
            </a:r>
            <a:endParaRPr lang="en-US" dirty="0"/>
          </a:p>
        </p:txBody>
      </p:sp>
      <p:pic>
        <p:nvPicPr>
          <p:cNvPr id="7" name="Picture 6" descr="78_percent.ai"/>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t="33442" r="26400" b="28800"/>
          <a:stretch/>
        </p:blipFill>
        <p:spPr>
          <a:xfrm>
            <a:off x="0" y="2293495"/>
            <a:ext cx="6729984" cy="2589402"/>
          </a:xfrm>
          <a:prstGeom prst="rect">
            <a:avLst/>
          </a:prstGeom>
        </p:spPr>
      </p:pic>
    </p:spTree>
    <p:extLst>
      <p:ext uri="{BB962C8B-B14F-4D97-AF65-F5344CB8AC3E}">
        <p14:creationId xmlns:p14="http://schemas.microsoft.com/office/powerpoint/2010/main" val="287401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AE30"/>
                </a:solidFill>
              </a:rPr>
              <a:t>95%</a:t>
            </a:r>
            <a:endParaRPr lang="en-US" dirty="0">
              <a:solidFill>
                <a:srgbClr val="66AE30"/>
              </a:solidFill>
            </a:endParaRPr>
          </a:p>
        </p:txBody>
      </p:sp>
      <p:sp>
        <p:nvSpPr>
          <p:cNvPr id="3" name="Text Placeholder 2"/>
          <p:cNvSpPr>
            <a:spLocks noGrp="1"/>
          </p:cNvSpPr>
          <p:nvPr>
            <p:ph type="body" idx="1"/>
          </p:nvPr>
        </p:nvSpPr>
        <p:spPr/>
        <p:txBody>
          <a:bodyPr/>
          <a:lstStyle/>
          <a:p>
            <a:r>
              <a:rPr lang="en-US" dirty="0" smtClean="0">
                <a:solidFill>
                  <a:srgbClr val="7F7F7F"/>
                </a:solidFill>
              </a:rPr>
              <a:t>Adults </a:t>
            </a:r>
            <a:r>
              <a:rPr lang="en-US" dirty="0">
                <a:solidFill>
                  <a:srgbClr val="7F7F7F"/>
                </a:solidFill>
              </a:rPr>
              <a:t>who </a:t>
            </a:r>
            <a:r>
              <a:rPr lang="en-US" dirty="0" smtClean="0">
                <a:solidFill>
                  <a:srgbClr val="7F7F7F"/>
                </a:solidFill>
              </a:rPr>
              <a:t>supported m</a:t>
            </a:r>
            <a:r>
              <a:rPr lang="en-CA" dirty="0" err="1" smtClean="0">
                <a:solidFill>
                  <a:srgbClr val="7F7F7F"/>
                </a:solidFill>
              </a:rPr>
              <a:t>aking</a:t>
            </a:r>
            <a:r>
              <a:rPr lang="en-CA" dirty="0" smtClean="0">
                <a:solidFill>
                  <a:srgbClr val="7F7F7F"/>
                </a:solidFill>
              </a:rPr>
              <a:t> </a:t>
            </a:r>
            <a:r>
              <a:rPr lang="en-CA" dirty="0">
                <a:solidFill>
                  <a:srgbClr val="7F7F7F"/>
                </a:solidFill>
              </a:rPr>
              <a:t>‘food literacy</a:t>
            </a:r>
            <a:r>
              <a:rPr lang="en-CA" dirty="0" smtClean="0">
                <a:solidFill>
                  <a:srgbClr val="7F7F7F"/>
                </a:solidFill>
              </a:rPr>
              <a:t>’ part </a:t>
            </a:r>
            <a:r>
              <a:rPr lang="en-CA" dirty="0">
                <a:solidFill>
                  <a:srgbClr val="7F7F7F"/>
                </a:solidFill>
              </a:rPr>
              <a:t>of the </a:t>
            </a:r>
            <a:r>
              <a:rPr lang="en-CA" dirty="0" smtClean="0">
                <a:solidFill>
                  <a:srgbClr val="7F7F7F"/>
                </a:solidFill>
              </a:rPr>
              <a:t>school </a:t>
            </a:r>
            <a:r>
              <a:rPr lang="en-CA" dirty="0">
                <a:solidFill>
                  <a:srgbClr val="7F7F7F"/>
                </a:solidFill>
              </a:rPr>
              <a:t>curriculum in Ontario</a:t>
            </a:r>
            <a:endParaRPr lang="en-US" dirty="0"/>
          </a:p>
        </p:txBody>
      </p:sp>
      <p:sp>
        <p:nvSpPr>
          <p:cNvPr id="5" name="Text Placeholder 4"/>
          <p:cNvSpPr>
            <a:spLocks noGrp="1"/>
          </p:cNvSpPr>
          <p:nvPr>
            <p:ph type="body" idx="10"/>
          </p:nvPr>
        </p:nvSpPr>
        <p:spPr/>
        <p:txBody>
          <a:bodyPr/>
          <a:lstStyle/>
          <a:p>
            <a:r>
              <a:rPr lang="en-US" dirty="0" err="1" smtClean="0"/>
              <a:t>FoodShare</a:t>
            </a:r>
            <a:r>
              <a:rPr lang="en-US" dirty="0" smtClean="0"/>
              <a:t> Toronto</a:t>
            </a:r>
            <a:endParaRPr lang="en-US" dirty="0"/>
          </a:p>
        </p:txBody>
      </p:sp>
      <p:pic>
        <p:nvPicPr>
          <p:cNvPr id="6" name="Picture 5" descr="78_percent.ai"/>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26199" t="1600" r="45401" b="-1600"/>
          <a:stretch/>
        </p:blipFill>
        <p:spPr>
          <a:xfrm>
            <a:off x="5943600" y="104886"/>
            <a:ext cx="2596896" cy="6858000"/>
          </a:xfrm>
          <a:prstGeom prst="rect">
            <a:avLst/>
          </a:prstGeom>
        </p:spPr>
      </p:pic>
      <p:pic>
        <p:nvPicPr>
          <p:cNvPr id="7" name="Picture 6" descr="78_percent.ai"/>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l="1" t="35410" r="34600" b="28267"/>
          <a:stretch/>
        </p:blipFill>
        <p:spPr>
          <a:xfrm>
            <a:off x="0" y="2428407"/>
            <a:ext cx="5980176" cy="2491066"/>
          </a:xfrm>
          <a:prstGeom prst="rect">
            <a:avLst/>
          </a:prstGeom>
        </p:spPr>
      </p:pic>
    </p:spTree>
    <p:extLst>
      <p:ext uri="{BB962C8B-B14F-4D97-AF65-F5344CB8AC3E}">
        <p14:creationId xmlns:p14="http://schemas.microsoft.com/office/powerpoint/2010/main" val="41587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706624"/>
          </a:xfrm>
        </p:spPr>
        <p:txBody>
          <a:bodyPr/>
          <a:lstStyle/>
          <a:p>
            <a:r>
              <a:rPr lang="en-US" dirty="0" smtClean="0"/>
              <a:t/>
            </a:r>
            <a:br>
              <a:rPr lang="en-US" dirty="0" smtClean="0"/>
            </a:br>
            <a:r>
              <a:rPr lang="en-US" dirty="0"/>
              <a:t>Why </a:t>
            </a:r>
            <a:r>
              <a:rPr lang="en-US" dirty="0" smtClean="0"/>
              <a:t>do school meals </a:t>
            </a:r>
            <a:r>
              <a:rPr lang="en-US" dirty="0"/>
              <a:t>matter</a:t>
            </a:r>
            <a:r>
              <a:rPr lang="en-US" dirty="0" smtClean="0"/>
              <a:t>?</a:t>
            </a:r>
            <a:endParaRPr lang="en-US" dirty="0"/>
          </a:p>
        </p:txBody>
      </p:sp>
      <p:pic>
        <p:nvPicPr>
          <p:cNvPr id="1026" name="7ba8a40b-d552-4027-9048-90facf6980d8" descr="9A181653-9294-43D4-B4F5-EBF3A7C79B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378" y="2706624"/>
            <a:ext cx="5363243" cy="357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73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8_percent.ai"/>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l="1" r="52199" b="28000"/>
          <a:stretch/>
        </p:blipFill>
        <p:spPr>
          <a:xfrm>
            <a:off x="0" y="0"/>
            <a:ext cx="4370832" cy="4937760"/>
          </a:xfrm>
          <a:prstGeom prst="rect">
            <a:avLst/>
          </a:prstGeom>
        </p:spPr>
      </p:pic>
      <p:pic>
        <p:nvPicPr>
          <p:cNvPr id="9" name="Picture 8" descr="78_percent.ai"/>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8599" t="1600" r="64001" b="-1600"/>
          <a:stretch/>
        </p:blipFill>
        <p:spPr>
          <a:xfrm>
            <a:off x="4334256" y="104886"/>
            <a:ext cx="2505456" cy="6858000"/>
          </a:xfrm>
          <a:prstGeom prst="rect">
            <a:avLst/>
          </a:prstGeom>
        </p:spPr>
      </p:pic>
      <p:sp>
        <p:nvSpPr>
          <p:cNvPr id="2" name="Title 1"/>
          <p:cNvSpPr>
            <a:spLocks noGrp="1"/>
          </p:cNvSpPr>
          <p:nvPr>
            <p:ph type="title"/>
          </p:nvPr>
        </p:nvSpPr>
        <p:spPr/>
        <p:txBody>
          <a:bodyPr/>
          <a:lstStyle/>
          <a:p>
            <a:r>
              <a:rPr lang="en-US" dirty="0" smtClean="0">
                <a:solidFill>
                  <a:srgbClr val="66AE30"/>
                </a:solidFill>
              </a:rPr>
              <a:t>76%</a:t>
            </a:r>
            <a:endParaRPr lang="en-US" dirty="0">
              <a:solidFill>
                <a:srgbClr val="66AE30"/>
              </a:solidFill>
            </a:endParaRPr>
          </a:p>
        </p:txBody>
      </p:sp>
      <p:sp>
        <p:nvSpPr>
          <p:cNvPr id="3" name="Text Placeholder 2"/>
          <p:cNvSpPr>
            <a:spLocks noGrp="1"/>
          </p:cNvSpPr>
          <p:nvPr>
            <p:ph type="body" idx="1"/>
          </p:nvPr>
        </p:nvSpPr>
        <p:spPr/>
        <p:txBody>
          <a:bodyPr/>
          <a:lstStyle/>
          <a:p>
            <a:r>
              <a:rPr lang="en-US" dirty="0"/>
              <a:t>Adults who </a:t>
            </a:r>
            <a:r>
              <a:rPr lang="en-US" dirty="0" smtClean="0"/>
              <a:t>felt that Ontario should require all schools to serve at least 1 healthy meal</a:t>
            </a:r>
            <a:endParaRPr lang="en-US" dirty="0"/>
          </a:p>
          <a:p>
            <a:endParaRPr lang="en-US" dirty="0"/>
          </a:p>
        </p:txBody>
      </p:sp>
      <p:sp>
        <p:nvSpPr>
          <p:cNvPr id="7" name="Text Placeholder 6"/>
          <p:cNvSpPr>
            <a:spLocks noGrp="1"/>
          </p:cNvSpPr>
          <p:nvPr>
            <p:ph type="body" idx="10"/>
          </p:nvPr>
        </p:nvSpPr>
        <p:spPr/>
        <p:txBody>
          <a:bodyPr/>
          <a:lstStyle/>
          <a:p>
            <a:r>
              <a:rPr lang="en-US" dirty="0" err="1" smtClean="0"/>
              <a:t>FoodShare</a:t>
            </a:r>
            <a:r>
              <a:rPr lang="en-US" dirty="0" smtClean="0"/>
              <a:t> Toronto</a:t>
            </a:r>
            <a:endParaRPr lang="en-US" dirty="0"/>
          </a:p>
        </p:txBody>
      </p:sp>
    </p:spTree>
    <p:extLst>
      <p:ext uri="{BB962C8B-B14F-4D97-AF65-F5344CB8AC3E}">
        <p14:creationId xmlns:p14="http://schemas.microsoft.com/office/powerpoint/2010/main" val="132509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8_percent.ai"/>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l="2" r="46598" b="28267"/>
          <a:stretch/>
        </p:blipFill>
        <p:spPr>
          <a:xfrm>
            <a:off x="0" y="0"/>
            <a:ext cx="4882896" cy="4919472"/>
          </a:xfrm>
          <a:prstGeom prst="rect">
            <a:avLst/>
          </a:prstGeom>
        </p:spPr>
      </p:pic>
      <p:pic>
        <p:nvPicPr>
          <p:cNvPr id="9" name="Picture 8" descr="78_percent.ai"/>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13799" t="1600" r="52801" b="-1600"/>
          <a:stretch/>
        </p:blipFill>
        <p:spPr>
          <a:xfrm>
            <a:off x="4809744" y="104886"/>
            <a:ext cx="3054096" cy="6858000"/>
          </a:xfrm>
          <a:prstGeom prst="rect">
            <a:avLst/>
          </a:prstGeom>
        </p:spPr>
      </p:pic>
      <p:sp>
        <p:nvSpPr>
          <p:cNvPr id="2" name="Title 1"/>
          <p:cNvSpPr>
            <a:spLocks noGrp="1"/>
          </p:cNvSpPr>
          <p:nvPr>
            <p:ph type="title"/>
          </p:nvPr>
        </p:nvSpPr>
        <p:spPr/>
        <p:txBody>
          <a:bodyPr/>
          <a:lstStyle/>
          <a:p>
            <a:r>
              <a:rPr lang="en-US" dirty="0" smtClean="0">
                <a:solidFill>
                  <a:srgbClr val="66AE30"/>
                </a:solidFill>
              </a:rPr>
              <a:t>88%</a:t>
            </a:r>
            <a:endParaRPr lang="en-US" dirty="0">
              <a:solidFill>
                <a:srgbClr val="66AE30"/>
              </a:solidFill>
            </a:endParaRPr>
          </a:p>
        </p:txBody>
      </p:sp>
      <p:sp>
        <p:nvSpPr>
          <p:cNvPr id="3" name="Text Placeholder 2"/>
          <p:cNvSpPr>
            <a:spLocks noGrp="1"/>
          </p:cNvSpPr>
          <p:nvPr>
            <p:ph type="body" idx="1"/>
          </p:nvPr>
        </p:nvSpPr>
        <p:spPr/>
        <p:txBody>
          <a:bodyPr/>
          <a:lstStyle/>
          <a:p>
            <a:r>
              <a:rPr lang="en-US" dirty="0" smtClean="0"/>
              <a:t>Support for incentives so that schools can buy and serve local food</a:t>
            </a:r>
            <a:endParaRPr lang="en-US" dirty="0"/>
          </a:p>
          <a:p>
            <a:endParaRPr lang="en-US" dirty="0"/>
          </a:p>
        </p:txBody>
      </p:sp>
      <p:sp>
        <p:nvSpPr>
          <p:cNvPr id="7" name="Text Placeholder 6"/>
          <p:cNvSpPr>
            <a:spLocks noGrp="1"/>
          </p:cNvSpPr>
          <p:nvPr>
            <p:ph type="body" idx="10"/>
          </p:nvPr>
        </p:nvSpPr>
        <p:spPr/>
        <p:txBody>
          <a:bodyPr/>
          <a:lstStyle/>
          <a:p>
            <a:r>
              <a:rPr lang="en-US" dirty="0" err="1" smtClean="0"/>
              <a:t>FoodShare</a:t>
            </a:r>
            <a:r>
              <a:rPr lang="en-US" dirty="0" smtClean="0"/>
              <a:t> Toronto</a:t>
            </a:r>
            <a:endParaRPr lang="en-US" dirty="0"/>
          </a:p>
        </p:txBody>
      </p:sp>
    </p:spTree>
    <p:extLst>
      <p:ext uri="{BB962C8B-B14F-4D97-AF65-F5344CB8AC3E}">
        <p14:creationId xmlns:p14="http://schemas.microsoft.com/office/powerpoint/2010/main" val="227702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8_percent.ai"/>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l="2" r="46598" b="28800"/>
          <a:stretch/>
        </p:blipFill>
        <p:spPr>
          <a:xfrm>
            <a:off x="0" y="0"/>
            <a:ext cx="4882896" cy="4882896"/>
          </a:xfrm>
          <a:prstGeom prst="rect">
            <a:avLst/>
          </a:prstGeom>
        </p:spPr>
      </p:pic>
      <p:pic>
        <p:nvPicPr>
          <p:cNvPr id="9" name="Picture 8" descr="78_percent.ai"/>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13799" t="1600" r="52801" b="-1600"/>
          <a:stretch/>
        </p:blipFill>
        <p:spPr>
          <a:xfrm>
            <a:off x="4809744" y="104886"/>
            <a:ext cx="3054096" cy="6858000"/>
          </a:xfrm>
          <a:prstGeom prst="rect">
            <a:avLst/>
          </a:prstGeom>
        </p:spPr>
      </p:pic>
      <p:sp>
        <p:nvSpPr>
          <p:cNvPr id="2" name="Title 1"/>
          <p:cNvSpPr>
            <a:spLocks noGrp="1"/>
          </p:cNvSpPr>
          <p:nvPr>
            <p:ph type="title"/>
          </p:nvPr>
        </p:nvSpPr>
        <p:spPr/>
        <p:txBody>
          <a:bodyPr/>
          <a:lstStyle/>
          <a:p>
            <a:r>
              <a:rPr lang="en-US" dirty="0" smtClean="0">
                <a:solidFill>
                  <a:srgbClr val="66AE30"/>
                </a:solidFill>
              </a:rPr>
              <a:t>87%</a:t>
            </a:r>
            <a:endParaRPr lang="en-US" dirty="0">
              <a:solidFill>
                <a:srgbClr val="66AE30"/>
              </a:solidFill>
            </a:endParaRPr>
          </a:p>
        </p:txBody>
      </p:sp>
      <p:sp>
        <p:nvSpPr>
          <p:cNvPr id="3" name="Text Placeholder 2"/>
          <p:cNvSpPr>
            <a:spLocks noGrp="1"/>
          </p:cNvSpPr>
          <p:nvPr>
            <p:ph type="body" idx="1"/>
          </p:nvPr>
        </p:nvSpPr>
        <p:spPr/>
        <p:txBody>
          <a:bodyPr/>
          <a:lstStyle/>
          <a:p>
            <a:r>
              <a:rPr lang="en-US" dirty="0" smtClean="0"/>
              <a:t>Support for Ontario to require schools to build gardens and composters</a:t>
            </a:r>
            <a:endParaRPr lang="en-US" dirty="0"/>
          </a:p>
          <a:p>
            <a:endParaRPr lang="en-US" dirty="0"/>
          </a:p>
        </p:txBody>
      </p:sp>
      <p:sp>
        <p:nvSpPr>
          <p:cNvPr id="7" name="Text Placeholder 6"/>
          <p:cNvSpPr>
            <a:spLocks noGrp="1"/>
          </p:cNvSpPr>
          <p:nvPr>
            <p:ph type="body" idx="10"/>
          </p:nvPr>
        </p:nvSpPr>
        <p:spPr/>
        <p:txBody>
          <a:bodyPr/>
          <a:lstStyle/>
          <a:p>
            <a:r>
              <a:rPr lang="en-US" dirty="0" err="1" smtClean="0"/>
              <a:t>FoodShare</a:t>
            </a:r>
            <a:r>
              <a:rPr lang="en-US" dirty="0" smtClean="0"/>
              <a:t> Toronto</a:t>
            </a:r>
            <a:endParaRPr lang="en-US" dirty="0"/>
          </a:p>
        </p:txBody>
      </p:sp>
    </p:spTree>
    <p:extLst>
      <p:ext uri="{BB962C8B-B14F-4D97-AF65-F5344CB8AC3E}">
        <p14:creationId xmlns:p14="http://schemas.microsoft.com/office/powerpoint/2010/main" val="180064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8_percent.ai"/>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l="2" r="46598" b="28267"/>
          <a:stretch/>
        </p:blipFill>
        <p:spPr>
          <a:xfrm>
            <a:off x="0" y="0"/>
            <a:ext cx="4882896" cy="4919472"/>
          </a:xfrm>
          <a:prstGeom prst="rect">
            <a:avLst/>
          </a:prstGeom>
        </p:spPr>
      </p:pic>
      <p:pic>
        <p:nvPicPr>
          <p:cNvPr id="9" name="Picture 8" descr="78_percent.ai"/>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l="5399" t="1600" r="55001" b="-1600"/>
          <a:stretch/>
        </p:blipFill>
        <p:spPr>
          <a:xfrm>
            <a:off x="4041648" y="104886"/>
            <a:ext cx="3621024" cy="6858000"/>
          </a:xfrm>
          <a:prstGeom prst="rect">
            <a:avLst/>
          </a:prstGeom>
        </p:spPr>
      </p:pic>
      <p:sp>
        <p:nvSpPr>
          <p:cNvPr id="2" name="Title 1"/>
          <p:cNvSpPr>
            <a:spLocks noGrp="1"/>
          </p:cNvSpPr>
          <p:nvPr>
            <p:ph type="title"/>
          </p:nvPr>
        </p:nvSpPr>
        <p:spPr/>
        <p:txBody>
          <a:bodyPr/>
          <a:lstStyle/>
          <a:p>
            <a:r>
              <a:rPr lang="en-US" dirty="0" smtClean="0">
                <a:solidFill>
                  <a:srgbClr val="66AE30"/>
                </a:solidFill>
              </a:rPr>
              <a:t>85%</a:t>
            </a:r>
            <a:endParaRPr lang="en-US" dirty="0">
              <a:solidFill>
                <a:srgbClr val="66AE30"/>
              </a:solidFill>
            </a:endParaRPr>
          </a:p>
        </p:txBody>
      </p:sp>
      <p:sp>
        <p:nvSpPr>
          <p:cNvPr id="3" name="Text Placeholder 2"/>
          <p:cNvSpPr>
            <a:spLocks noGrp="1"/>
          </p:cNvSpPr>
          <p:nvPr>
            <p:ph type="body" idx="1"/>
          </p:nvPr>
        </p:nvSpPr>
        <p:spPr/>
        <p:txBody>
          <a:bodyPr/>
          <a:lstStyle/>
          <a:p>
            <a:r>
              <a:rPr lang="en-US" dirty="0" smtClean="0"/>
              <a:t>Support teaching every student </a:t>
            </a:r>
          </a:p>
          <a:p>
            <a:r>
              <a:rPr lang="en-US" dirty="0" smtClean="0"/>
              <a:t>how to cook</a:t>
            </a:r>
            <a:endParaRPr lang="en-US" dirty="0"/>
          </a:p>
          <a:p>
            <a:endParaRPr lang="en-US" dirty="0"/>
          </a:p>
        </p:txBody>
      </p:sp>
      <p:sp>
        <p:nvSpPr>
          <p:cNvPr id="7" name="Text Placeholder 6"/>
          <p:cNvSpPr>
            <a:spLocks noGrp="1"/>
          </p:cNvSpPr>
          <p:nvPr>
            <p:ph type="body" idx="10"/>
          </p:nvPr>
        </p:nvSpPr>
        <p:spPr/>
        <p:txBody>
          <a:bodyPr/>
          <a:lstStyle/>
          <a:p>
            <a:r>
              <a:rPr lang="en-US" dirty="0" err="1" smtClean="0"/>
              <a:t>FoodShare</a:t>
            </a:r>
            <a:r>
              <a:rPr lang="en-US" dirty="0" smtClean="0"/>
              <a:t> Toronto</a:t>
            </a:r>
            <a:endParaRPr lang="en-US" dirty="0"/>
          </a:p>
        </p:txBody>
      </p:sp>
    </p:spTree>
    <p:extLst>
      <p:ext uri="{BB962C8B-B14F-4D97-AF65-F5344CB8AC3E}">
        <p14:creationId xmlns:p14="http://schemas.microsoft.com/office/powerpoint/2010/main" val="1600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175" y="3145535"/>
            <a:ext cx="6887884" cy="4644253"/>
          </a:xfrm>
        </p:spPr>
        <p:txBody>
          <a:bodyPr/>
          <a:lstStyle/>
          <a:p>
            <a:pPr algn="ctr"/>
            <a:r>
              <a:rPr lang="en-CA" sz="5400" b="1" dirty="0"/>
              <a:t>It’s a vision we can all share.</a:t>
            </a:r>
          </a:p>
          <a:p>
            <a:pPr algn="ctr"/>
            <a:endParaRPr lang="en-CA" sz="5400" b="1" dirty="0"/>
          </a:p>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14" y="160826"/>
            <a:ext cx="3221662" cy="2088598"/>
          </a:xfrm>
          <a:prstGeom prst="rect">
            <a:avLst/>
          </a:prstGeom>
        </p:spPr>
      </p:pic>
    </p:spTree>
    <p:extLst>
      <p:ext uri="{BB962C8B-B14F-4D97-AF65-F5344CB8AC3E}">
        <p14:creationId xmlns:p14="http://schemas.microsoft.com/office/powerpoint/2010/main" val="4119408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518" y="598058"/>
            <a:ext cx="7918825" cy="5481914"/>
          </a:xfrm>
        </p:spPr>
        <p:txBody>
          <a:bodyPr>
            <a:normAutofit/>
          </a:bodyPr>
          <a:lstStyle/>
          <a:p>
            <a:pPr algn="ctr"/>
            <a:r>
              <a:rPr lang="en-US" sz="5400" dirty="0">
                <a:solidFill>
                  <a:srgbClr val="66AE30"/>
                </a:solidFill>
              </a:rPr>
              <a:t>Healthy children </a:t>
            </a:r>
          </a:p>
          <a:p>
            <a:pPr algn="ctr"/>
            <a:r>
              <a:rPr lang="en-US" sz="5400" dirty="0">
                <a:solidFill>
                  <a:srgbClr val="66AE30"/>
                </a:solidFill>
              </a:rPr>
              <a:t>and youth.</a:t>
            </a:r>
            <a:endParaRPr lang="en-US" sz="5400" b="1" i="1" dirty="0">
              <a:solidFill>
                <a:srgbClr val="66AE30"/>
              </a:solidFill>
            </a:endParaRPr>
          </a:p>
        </p:txBody>
      </p:sp>
      <p:pic>
        <p:nvPicPr>
          <p:cNvPr id="2050" name="ecx_x0000_i102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049" y="2873736"/>
            <a:ext cx="4823269" cy="320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06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670" y="2199046"/>
            <a:ext cx="7918825" cy="5481914"/>
          </a:xfrm>
        </p:spPr>
        <p:txBody>
          <a:bodyPr>
            <a:normAutofit/>
          </a:bodyPr>
          <a:lstStyle/>
          <a:p>
            <a:pPr algn="ctr"/>
            <a:r>
              <a:rPr lang="en-US" sz="5400" dirty="0" smtClean="0">
                <a:solidFill>
                  <a:srgbClr val="66AE30"/>
                </a:solidFill>
              </a:rPr>
              <a:t>Improved </a:t>
            </a:r>
            <a:r>
              <a:rPr lang="en-US" sz="5400" dirty="0">
                <a:solidFill>
                  <a:srgbClr val="66AE30"/>
                </a:solidFill>
              </a:rPr>
              <a:t>learning </a:t>
            </a:r>
          </a:p>
          <a:p>
            <a:pPr algn="ctr"/>
            <a:r>
              <a:rPr lang="en-US" sz="5400" dirty="0">
                <a:solidFill>
                  <a:srgbClr val="66AE30"/>
                </a:solidFill>
              </a:rPr>
              <a:t>outcomes.</a:t>
            </a:r>
          </a:p>
        </p:txBody>
      </p:sp>
    </p:spTree>
    <p:extLst>
      <p:ext uri="{BB962C8B-B14F-4D97-AF65-F5344CB8AC3E}">
        <p14:creationId xmlns:p14="http://schemas.microsoft.com/office/powerpoint/2010/main" val="112253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670" y="2199046"/>
            <a:ext cx="7918825" cy="5481914"/>
          </a:xfrm>
        </p:spPr>
        <p:txBody>
          <a:bodyPr>
            <a:normAutofit/>
          </a:bodyPr>
          <a:lstStyle/>
          <a:p>
            <a:pPr algn="ctr"/>
            <a:r>
              <a:rPr lang="en-US" sz="5400" dirty="0">
                <a:solidFill>
                  <a:srgbClr val="66AE30"/>
                </a:solidFill>
              </a:rPr>
              <a:t>Reduced absenteeism and tardiness. </a:t>
            </a:r>
          </a:p>
        </p:txBody>
      </p:sp>
    </p:spTree>
    <p:extLst>
      <p:ext uri="{BB962C8B-B14F-4D97-AF65-F5344CB8AC3E}">
        <p14:creationId xmlns:p14="http://schemas.microsoft.com/office/powerpoint/2010/main" val="194170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670" y="736006"/>
            <a:ext cx="7918825" cy="5481914"/>
          </a:xfrm>
        </p:spPr>
        <p:txBody>
          <a:bodyPr>
            <a:normAutofit/>
          </a:bodyPr>
          <a:lstStyle/>
          <a:p>
            <a:pPr algn="ctr"/>
            <a:r>
              <a:rPr lang="en-US" sz="5400" dirty="0">
                <a:solidFill>
                  <a:srgbClr val="66AE30"/>
                </a:solidFill>
              </a:rPr>
              <a:t>Improved classroom </a:t>
            </a:r>
            <a:r>
              <a:rPr lang="en-US" sz="5400" dirty="0" err="1">
                <a:solidFill>
                  <a:srgbClr val="66AE30"/>
                </a:solidFill>
              </a:rPr>
              <a:t>behaviour</a:t>
            </a:r>
            <a:r>
              <a:rPr lang="en-US" sz="5400" dirty="0">
                <a:solidFill>
                  <a:srgbClr val="66AE30"/>
                </a:solidFill>
              </a:rPr>
              <a:t>.</a:t>
            </a:r>
          </a:p>
        </p:txBody>
      </p:sp>
      <p:pic>
        <p:nvPicPr>
          <p:cNvPr id="3074" name="ecx_x0000_i1031" descr="image007"/>
          <p:cNvPicPr>
            <a:picLocks noChangeAspect="1" noChangeArrowheads="1"/>
          </p:cNvPicPr>
          <p:nvPr/>
        </p:nvPicPr>
        <p:blipFill rotWithShape="1">
          <a:blip r:embed="rId3">
            <a:extLst>
              <a:ext uri="{28A0092B-C50C-407E-A947-70E740481C1C}">
                <a14:useLocalDpi xmlns:a14="http://schemas.microsoft.com/office/drawing/2010/main" val="0"/>
              </a:ext>
            </a:extLst>
          </a:blip>
          <a:srcRect t="22427" b="23560"/>
          <a:stretch/>
        </p:blipFill>
        <p:spPr bwMode="auto">
          <a:xfrm>
            <a:off x="2395666" y="2673233"/>
            <a:ext cx="4370832" cy="35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42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670" y="2199046"/>
            <a:ext cx="7918825" cy="5481914"/>
          </a:xfrm>
        </p:spPr>
        <p:txBody>
          <a:bodyPr>
            <a:normAutofit/>
          </a:bodyPr>
          <a:lstStyle/>
          <a:p>
            <a:pPr algn="ctr"/>
            <a:r>
              <a:rPr lang="en-US" sz="5400" dirty="0" smtClean="0">
                <a:solidFill>
                  <a:srgbClr val="66AE30"/>
                </a:solidFill>
              </a:rPr>
              <a:t>Positive relationship building.</a:t>
            </a:r>
            <a:endParaRPr lang="en-US" sz="5400" dirty="0">
              <a:solidFill>
                <a:srgbClr val="66AE30"/>
              </a:solidFill>
            </a:endParaRPr>
          </a:p>
        </p:txBody>
      </p:sp>
    </p:spTree>
    <p:extLst>
      <p:ext uri="{BB962C8B-B14F-4D97-AF65-F5344CB8AC3E}">
        <p14:creationId xmlns:p14="http://schemas.microsoft.com/office/powerpoint/2010/main" val="178134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10" name="Text Placeholder 9"/>
          <p:cNvSpPr>
            <a:spLocks noGrp="1"/>
          </p:cNvSpPr>
          <p:nvPr>
            <p:ph type="body" idx="10"/>
          </p:nvPr>
        </p:nvSpPr>
        <p:spPr/>
        <p:txBody>
          <a:bodyPr/>
          <a:lstStyle/>
          <a:p>
            <a:r>
              <a:rPr lang="en-US" dirty="0" smtClean="0"/>
              <a:t>Health Canada</a:t>
            </a:r>
            <a:endParaRPr lang="en-US" dirty="0"/>
          </a:p>
        </p:txBody>
      </p:sp>
      <p:sp>
        <p:nvSpPr>
          <p:cNvPr id="8" name="Content Placeholder 7"/>
          <p:cNvSpPr>
            <a:spLocks noGrp="1"/>
          </p:cNvSpPr>
          <p:nvPr>
            <p:ph idx="1"/>
          </p:nvPr>
        </p:nvSpPr>
        <p:spPr>
          <a:xfrm>
            <a:off x="732118" y="1464234"/>
            <a:ext cx="8172823" cy="4698822"/>
          </a:xfrm>
        </p:spPr>
        <p:txBody>
          <a:bodyPr>
            <a:normAutofit/>
          </a:bodyPr>
          <a:lstStyle/>
          <a:p>
            <a:r>
              <a:rPr lang="en-US" dirty="0" smtClean="0">
                <a:latin typeface="Helvetica Neue"/>
                <a:cs typeface="Helvetica Neue"/>
              </a:rPr>
              <a:t>The healthy eating patterns we develop in childhood tend to be </a:t>
            </a:r>
            <a:r>
              <a:rPr lang="en-US" b="1" dirty="0" smtClean="0">
                <a:latin typeface="Helvetica Neue"/>
                <a:cs typeface="Helvetica Neue"/>
              </a:rPr>
              <a:t>sustained</a:t>
            </a:r>
            <a:r>
              <a:rPr lang="en-US" dirty="0" smtClean="0">
                <a:latin typeface="Helvetica Neue"/>
                <a:cs typeface="Helvetica Neue"/>
              </a:rPr>
              <a:t> into adulthood.</a:t>
            </a:r>
            <a:endParaRPr lang="en-US" dirty="0">
              <a:latin typeface="Helvetica Neue"/>
              <a:cs typeface="Helvetica Neue"/>
            </a:endParaRPr>
          </a:p>
        </p:txBody>
      </p:sp>
    </p:spTree>
    <p:extLst>
      <p:ext uri="{BB962C8B-B14F-4D97-AF65-F5344CB8AC3E}">
        <p14:creationId xmlns:p14="http://schemas.microsoft.com/office/powerpoint/2010/main" val="9021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670" y="2199046"/>
            <a:ext cx="7918825" cy="5481914"/>
          </a:xfrm>
        </p:spPr>
        <p:txBody>
          <a:bodyPr>
            <a:normAutofit/>
          </a:bodyPr>
          <a:lstStyle/>
          <a:p>
            <a:pPr algn="ctr"/>
            <a:r>
              <a:rPr lang="en-CA" sz="5400" dirty="0">
                <a:solidFill>
                  <a:srgbClr val="66AE30"/>
                </a:solidFill>
              </a:rPr>
              <a:t>Healthier local economies, including more </a:t>
            </a:r>
            <a:r>
              <a:rPr lang="en-CA" sz="5400" dirty="0" smtClean="0">
                <a:solidFill>
                  <a:srgbClr val="66AE30"/>
                </a:solidFill>
              </a:rPr>
              <a:t>jobs</a:t>
            </a:r>
            <a:r>
              <a:rPr lang="en-US" sz="5400" dirty="0" smtClean="0">
                <a:solidFill>
                  <a:srgbClr val="66AE30"/>
                </a:solidFill>
              </a:rPr>
              <a:t>.</a:t>
            </a:r>
            <a:endParaRPr lang="en-US" sz="5400" dirty="0">
              <a:solidFill>
                <a:srgbClr val="66AE30"/>
              </a:solidFill>
            </a:endParaRPr>
          </a:p>
        </p:txBody>
      </p:sp>
    </p:spTree>
    <p:extLst>
      <p:ext uri="{BB962C8B-B14F-4D97-AF65-F5344CB8AC3E}">
        <p14:creationId xmlns:p14="http://schemas.microsoft.com/office/powerpoint/2010/main" val="295000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670" y="2199046"/>
            <a:ext cx="7918825" cy="5481914"/>
          </a:xfrm>
        </p:spPr>
        <p:txBody>
          <a:bodyPr>
            <a:normAutofit/>
          </a:bodyPr>
          <a:lstStyle/>
          <a:p>
            <a:pPr algn="ctr"/>
            <a:r>
              <a:rPr lang="en-CA" sz="5400" dirty="0">
                <a:solidFill>
                  <a:srgbClr val="66AE30"/>
                </a:solidFill>
              </a:rPr>
              <a:t>More prudent use of our resources, including natural resources.</a:t>
            </a:r>
          </a:p>
          <a:p>
            <a:pPr algn="ctr"/>
            <a:endParaRPr lang="en-US" sz="5400" dirty="0"/>
          </a:p>
        </p:txBody>
      </p:sp>
    </p:spTree>
    <p:extLst>
      <p:ext uri="{BB962C8B-B14F-4D97-AF65-F5344CB8AC3E}">
        <p14:creationId xmlns:p14="http://schemas.microsoft.com/office/powerpoint/2010/main" val="200277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670" y="2199046"/>
            <a:ext cx="7918825" cy="5481914"/>
          </a:xfrm>
        </p:spPr>
        <p:txBody>
          <a:bodyPr>
            <a:normAutofit/>
          </a:bodyPr>
          <a:lstStyle/>
          <a:p>
            <a:pPr algn="ctr"/>
            <a:r>
              <a:rPr lang="en-CA" sz="5400" dirty="0" smtClean="0">
                <a:solidFill>
                  <a:srgbClr val="66AE30"/>
                </a:solidFill>
              </a:rPr>
              <a:t>And the </a:t>
            </a:r>
            <a:r>
              <a:rPr lang="en-CA" sz="5400" dirty="0">
                <a:solidFill>
                  <a:srgbClr val="66AE30"/>
                </a:solidFill>
              </a:rPr>
              <a:t>opportunity to make a real and lasting contribution to the future.</a:t>
            </a:r>
          </a:p>
          <a:p>
            <a:pPr algn="ctr"/>
            <a:endParaRPr lang="en-US" sz="5400" dirty="0"/>
          </a:p>
        </p:txBody>
      </p:sp>
    </p:spTree>
    <p:extLst>
      <p:ext uri="{BB962C8B-B14F-4D97-AF65-F5344CB8AC3E}">
        <p14:creationId xmlns:p14="http://schemas.microsoft.com/office/powerpoint/2010/main" val="22215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38545"/>
            <a:ext cx="9144000" cy="5169648"/>
          </a:xfrm>
        </p:spPr>
        <p:txBody>
          <a:bodyPr>
            <a:normAutofit fontScale="92500" lnSpcReduction="10000"/>
          </a:bodyPr>
          <a:lstStyle/>
          <a:p>
            <a:r>
              <a:rPr lang="en-CA" sz="5400" dirty="0" smtClean="0"/>
              <a:t>A strong program needs </a:t>
            </a:r>
            <a:r>
              <a:rPr lang="en-CA" sz="5400" b="1" dirty="0" smtClean="0"/>
              <a:t>support from everyone</a:t>
            </a:r>
            <a:r>
              <a:rPr lang="en-CA" sz="5400" dirty="0" smtClean="0"/>
              <a:t> (parents, volunteers, teachers</a:t>
            </a:r>
            <a:r>
              <a:rPr lang="en-CA" sz="5400" dirty="0"/>
              <a:t>, school staff </a:t>
            </a:r>
            <a:r>
              <a:rPr lang="en-CA" dirty="0"/>
              <a:t>&amp;</a:t>
            </a:r>
            <a:r>
              <a:rPr lang="en-CA" sz="5400" dirty="0" smtClean="0"/>
              <a:t> boards, farmers, local businesses, community groups, governments, students…)</a:t>
            </a:r>
            <a:endParaRPr lang="en-CA" sz="5400" dirty="0">
              <a:solidFill>
                <a:srgbClr val="66AE30"/>
              </a:solidFill>
            </a:endParaRPr>
          </a:p>
          <a:p>
            <a:pPr algn="ctr"/>
            <a:endParaRPr lang="en-US" sz="5400" dirty="0"/>
          </a:p>
        </p:txBody>
      </p:sp>
    </p:spTree>
    <p:extLst>
      <p:ext uri="{BB962C8B-B14F-4D97-AF65-F5344CB8AC3E}">
        <p14:creationId xmlns:p14="http://schemas.microsoft.com/office/powerpoint/2010/main" val="412526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18" y="3110154"/>
            <a:ext cx="7993529" cy="3199206"/>
          </a:xfrm>
        </p:spPr>
        <p:txBody>
          <a:bodyPr>
            <a:normAutofit lnSpcReduction="10000"/>
          </a:bodyPr>
          <a:lstStyle/>
          <a:p>
            <a:pPr algn="ctr"/>
            <a:r>
              <a:rPr lang="en-US" sz="5400" dirty="0" smtClean="0">
                <a:solidFill>
                  <a:srgbClr val="66AE30"/>
                </a:solidFill>
              </a:rPr>
              <a:t>What are you doing to </a:t>
            </a:r>
            <a:r>
              <a:rPr lang="en-US" sz="5400" b="1" dirty="0" smtClean="0">
                <a:solidFill>
                  <a:srgbClr val="66AE30"/>
                </a:solidFill>
              </a:rPr>
              <a:t>Say </a:t>
            </a:r>
            <a:r>
              <a:rPr lang="en-US" sz="5400" b="1" dirty="0" smtClean="0">
                <a:solidFill>
                  <a:srgbClr val="66AE30"/>
                </a:solidFill>
              </a:rPr>
              <a:t>Yes! </a:t>
            </a:r>
            <a:r>
              <a:rPr lang="en-US" sz="5400" b="1" dirty="0" smtClean="0">
                <a:solidFill>
                  <a:srgbClr val="66AE30"/>
                </a:solidFill>
              </a:rPr>
              <a:t>to good healthy food </a:t>
            </a:r>
            <a:r>
              <a:rPr lang="en-US" sz="5400" b="1" dirty="0" smtClean="0">
                <a:solidFill>
                  <a:srgbClr val="66AE30"/>
                </a:solidFill>
              </a:rPr>
              <a:t>in </a:t>
            </a:r>
            <a:r>
              <a:rPr lang="en-US" sz="5400" b="1" dirty="0" smtClean="0">
                <a:solidFill>
                  <a:srgbClr val="66AE30"/>
                </a:solidFill>
              </a:rPr>
              <a:t>schools</a:t>
            </a:r>
            <a:r>
              <a:rPr lang="en-US" sz="5400" dirty="0" smtClean="0">
                <a:solidFill>
                  <a:srgbClr val="66AE30"/>
                </a:solidFill>
              </a:rPr>
              <a:t>?</a:t>
            </a:r>
            <a:endParaRPr lang="en-US" sz="5400" dirty="0">
              <a:solidFill>
                <a:srgbClr val="66AE3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561" y="0"/>
            <a:ext cx="4400641" cy="2852928"/>
          </a:xfrm>
          <a:prstGeom prst="rect">
            <a:avLst/>
          </a:prstGeom>
        </p:spPr>
      </p:pic>
    </p:spTree>
    <p:extLst>
      <p:ext uri="{BB962C8B-B14F-4D97-AF65-F5344CB8AC3E}">
        <p14:creationId xmlns:p14="http://schemas.microsoft.com/office/powerpoint/2010/main" val="348262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cel_logo_vert_green.ai"/>
          <p:cNvPicPr>
            <a:picLocks noChangeAspect="1"/>
          </p:cNvPicPr>
          <p:nvPr/>
        </p:nvPicPr>
        <p:blipFill rotWithShape="1">
          <a:blip r:embed="rId3" cstate="screen">
            <a:extLst>
              <a:ext uri="{28A0092B-C50C-407E-A947-70E740481C1C}">
                <a14:useLocalDpi xmlns:a14="http://schemas.microsoft.com/office/drawing/2010/main"/>
              </a:ext>
            </a:extLst>
          </a:blip>
          <a:srcRect l="23946" t="18724" r="29505" b="20223"/>
          <a:stretch/>
        </p:blipFill>
        <p:spPr>
          <a:xfrm>
            <a:off x="676657" y="4689736"/>
            <a:ext cx="1773936" cy="1798017"/>
          </a:xfrm>
          <a:prstGeom prst="rect">
            <a:avLst/>
          </a:prstGeom>
        </p:spPr>
      </p:pic>
      <p:sp>
        <p:nvSpPr>
          <p:cNvPr id="2" name="TextBox 1"/>
          <p:cNvSpPr txBox="1"/>
          <p:nvPr/>
        </p:nvSpPr>
        <p:spPr>
          <a:xfrm>
            <a:off x="2615184" y="5181492"/>
            <a:ext cx="6035039" cy="1015663"/>
          </a:xfrm>
          <a:prstGeom prst="rect">
            <a:avLst/>
          </a:prstGeom>
          <a:noFill/>
        </p:spPr>
        <p:txBody>
          <a:bodyPr wrap="square" rtlCol="0">
            <a:spAutoFit/>
          </a:bodyPr>
          <a:lstStyle/>
          <a:p>
            <a:r>
              <a:rPr lang="en-CA" sz="2000" dirty="0" smtClean="0"/>
              <a:t>This presentation has been adapted from the Center for </a:t>
            </a:r>
            <a:r>
              <a:rPr lang="en-CA" sz="2000" dirty="0" err="1" smtClean="0"/>
              <a:t>Ecoliteracy’s</a:t>
            </a:r>
            <a:r>
              <a:rPr lang="en-CA" sz="2000" dirty="0" smtClean="0"/>
              <a:t> </a:t>
            </a:r>
            <a:r>
              <a:rPr lang="en-CA" sz="2000" i="1" dirty="0" smtClean="0"/>
              <a:t>Making the Case</a:t>
            </a:r>
            <a:r>
              <a:rPr lang="en-CA" sz="2000" dirty="0" smtClean="0"/>
              <a:t> template, </a:t>
            </a:r>
            <a:r>
              <a:rPr lang="en-CA" sz="2000" dirty="0"/>
              <a:t>available </a:t>
            </a:r>
            <a:r>
              <a:rPr lang="en-CA" sz="2000" dirty="0" smtClean="0"/>
              <a:t>at: </a:t>
            </a:r>
            <a:r>
              <a:rPr lang="en-CA" sz="2000" dirty="0" smtClean="0">
                <a:hlinkClick r:id="rId4"/>
              </a:rPr>
              <a:t>http</a:t>
            </a:r>
            <a:r>
              <a:rPr lang="en-CA" sz="2000" dirty="0">
                <a:hlinkClick r:id="rId4"/>
              </a:rPr>
              <a:t>://</a:t>
            </a:r>
            <a:r>
              <a:rPr lang="en-CA" sz="2000" dirty="0" smtClean="0">
                <a:hlinkClick r:id="rId4"/>
              </a:rPr>
              <a:t>www.ecoliteracy.org/downloads/making-case</a:t>
            </a:r>
            <a:r>
              <a:rPr lang="en-CA" sz="2000" dirty="0" smtClean="0"/>
              <a:t> </a:t>
            </a:r>
            <a:endParaRPr lang="en-CA" sz="2000" dirty="0"/>
          </a:p>
        </p:txBody>
      </p:sp>
      <p:sp>
        <p:nvSpPr>
          <p:cNvPr id="4" name="TextBox 3"/>
          <p:cNvSpPr txBox="1"/>
          <p:nvPr/>
        </p:nvSpPr>
        <p:spPr>
          <a:xfrm>
            <a:off x="472784" y="3834577"/>
            <a:ext cx="5063241" cy="984885"/>
          </a:xfrm>
          <a:prstGeom prst="rect">
            <a:avLst/>
          </a:prstGeom>
          <a:noFill/>
        </p:spPr>
        <p:txBody>
          <a:bodyPr wrap="square" rtlCol="0">
            <a:spAutoFit/>
          </a:bodyPr>
          <a:lstStyle/>
          <a:p>
            <a:r>
              <a:rPr lang="en-CA" sz="2000" dirty="0"/>
              <a:t>This project was made possible through funding from the Heart and Stroke Foundation.</a:t>
            </a:r>
          </a:p>
          <a:p>
            <a:endParaRPr lang="en-CA" dirty="0"/>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1265669" y="2554653"/>
            <a:ext cx="2699029" cy="115246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5121" y="642096"/>
            <a:ext cx="3906478" cy="1404000"/>
          </a:xfrm>
          <a:prstGeom prst="rect">
            <a:avLst/>
          </a:prstGeom>
          <a:noFill/>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6023" y="689720"/>
            <a:ext cx="2693575" cy="1404000"/>
          </a:xfrm>
          <a:prstGeom prst="rect">
            <a:avLst/>
          </a:prstGeom>
        </p:spPr>
      </p:pic>
      <p:pic>
        <p:nvPicPr>
          <p:cNvPr id="12" name="Picture 11"/>
          <p:cNvPicPr/>
          <p:nvPr/>
        </p:nvPicPr>
        <p:blipFill>
          <a:blip r:embed="rId8" cstate="print">
            <a:extLst>
              <a:ext uri="{28A0092B-C50C-407E-A947-70E740481C1C}">
                <a14:useLocalDpi xmlns:a14="http://schemas.microsoft.com/office/drawing/2010/main" val="0"/>
              </a:ext>
            </a:extLst>
          </a:blip>
          <a:stretch>
            <a:fillRect/>
          </a:stretch>
        </p:blipFill>
        <p:spPr>
          <a:xfrm>
            <a:off x="5196569" y="2602277"/>
            <a:ext cx="3372485" cy="1562100"/>
          </a:xfrm>
          <a:prstGeom prst="rect">
            <a:avLst/>
          </a:prstGeom>
        </p:spPr>
      </p:pic>
    </p:spTree>
    <p:extLst>
      <p:ext uri="{BB962C8B-B14F-4D97-AF65-F5344CB8AC3E}">
        <p14:creationId xmlns:p14="http://schemas.microsoft.com/office/powerpoint/2010/main" val="306508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2064" y="4754880"/>
            <a:ext cx="8174735" cy="1865376"/>
          </a:xfrm>
        </p:spPr>
        <p:txBody>
          <a:bodyPr/>
          <a:lstStyle/>
          <a:p>
            <a:pPr algn="ctr"/>
            <a:r>
              <a:rPr lang="en-CA" sz="2400" dirty="0" smtClean="0"/>
              <a:t>More </a:t>
            </a:r>
            <a:r>
              <a:rPr lang="en-CA" sz="2400" b="1" i="1" dirty="0"/>
              <a:t>Say Yes! to Good Healthy Food in Schools</a:t>
            </a:r>
            <a:r>
              <a:rPr lang="en-CA" sz="2400" dirty="0"/>
              <a:t> </a:t>
            </a:r>
            <a:r>
              <a:rPr lang="en-CA" sz="2400" dirty="0" smtClean="0"/>
              <a:t>resources are available at: </a:t>
            </a:r>
          </a:p>
          <a:p>
            <a:pPr algn="ctr"/>
            <a:r>
              <a:rPr lang="en-CA" sz="2400" u="sng" dirty="0" smtClean="0">
                <a:hlinkClick r:id="rId2"/>
              </a:rPr>
              <a:t>sustainontario.com/work/edible-education/say-yes/</a:t>
            </a:r>
            <a:r>
              <a:rPr lang="en-CA" sz="2400" dirty="0"/>
              <a:t>.</a:t>
            </a:r>
            <a:endParaRPr lang="en-CA" sz="2400" dirty="0"/>
          </a:p>
          <a:p>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901" y="0"/>
            <a:ext cx="6777060" cy="4393556"/>
          </a:xfrm>
          <a:prstGeom prst="rect">
            <a:avLst/>
          </a:prstGeom>
        </p:spPr>
      </p:pic>
    </p:spTree>
    <p:extLst>
      <p:ext uri="{BB962C8B-B14F-4D97-AF65-F5344CB8AC3E}">
        <p14:creationId xmlns:p14="http://schemas.microsoft.com/office/powerpoint/2010/main" val="342802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10" name="Text Placeholder 9"/>
          <p:cNvSpPr>
            <a:spLocks noGrp="1"/>
          </p:cNvSpPr>
          <p:nvPr>
            <p:ph type="body" idx="10"/>
          </p:nvPr>
        </p:nvSpPr>
        <p:spPr/>
        <p:txBody>
          <a:bodyPr/>
          <a:lstStyle/>
          <a:p>
            <a:r>
              <a:rPr lang="en-US" dirty="0"/>
              <a:t>Journal for Health </a:t>
            </a:r>
            <a:r>
              <a:rPr lang="en-US" dirty="0" smtClean="0"/>
              <a:t>Economics</a:t>
            </a:r>
            <a:endParaRPr lang="en-US" dirty="0"/>
          </a:p>
        </p:txBody>
      </p:sp>
      <p:sp>
        <p:nvSpPr>
          <p:cNvPr id="8" name="Content Placeholder 7"/>
          <p:cNvSpPr>
            <a:spLocks noGrp="1"/>
          </p:cNvSpPr>
          <p:nvPr>
            <p:ph idx="1"/>
          </p:nvPr>
        </p:nvSpPr>
        <p:spPr>
          <a:xfrm>
            <a:off x="732118" y="1464234"/>
            <a:ext cx="8172823" cy="5393766"/>
          </a:xfrm>
        </p:spPr>
        <p:txBody>
          <a:bodyPr>
            <a:normAutofit/>
          </a:bodyPr>
          <a:lstStyle/>
          <a:p>
            <a:r>
              <a:rPr lang="en-US" dirty="0">
                <a:latin typeface="Helvetica Neue"/>
                <a:cs typeface="Helvetica Neue"/>
              </a:rPr>
              <a:t>Improved school </a:t>
            </a:r>
            <a:r>
              <a:rPr lang="en-US" dirty="0" smtClean="0">
                <a:latin typeface="Helvetica Neue"/>
                <a:cs typeface="Helvetica Neue"/>
              </a:rPr>
              <a:t>meals can make </a:t>
            </a:r>
            <a:r>
              <a:rPr lang="en-US" dirty="0">
                <a:latin typeface="Helvetica Neue"/>
                <a:cs typeface="Helvetica Neue"/>
              </a:rPr>
              <a:t>an </a:t>
            </a:r>
            <a:r>
              <a:rPr lang="en-US" dirty="0" smtClean="0">
                <a:latin typeface="Helvetica Neue"/>
                <a:cs typeface="Helvetica Neue"/>
              </a:rPr>
              <a:t>almost </a:t>
            </a:r>
            <a:r>
              <a:rPr lang="en-US" b="1" dirty="0" smtClean="0">
                <a:latin typeface="Helvetica Neue"/>
                <a:cs typeface="Helvetica Neue"/>
              </a:rPr>
              <a:t>immediate</a:t>
            </a:r>
            <a:r>
              <a:rPr lang="en-US" dirty="0" smtClean="0">
                <a:latin typeface="Helvetica Neue"/>
                <a:cs typeface="Helvetica Neue"/>
              </a:rPr>
              <a:t> difference </a:t>
            </a:r>
            <a:br>
              <a:rPr lang="en-US" dirty="0" smtClean="0">
                <a:latin typeface="Helvetica Neue"/>
                <a:cs typeface="Helvetica Neue"/>
              </a:rPr>
            </a:br>
            <a:r>
              <a:rPr lang="en-US" dirty="0" smtClean="0">
                <a:latin typeface="Helvetica Neue"/>
                <a:cs typeface="Helvetica Neue"/>
              </a:rPr>
              <a:t>in academic achievement.</a:t>
            </a:r>
            <a:endParaRPr lang="en-US" dirty="0">
              <a:latin typeface="Helvetica Neue"/>
              <a:cs typeface="Helvetica Neue"/>
            </a:endParaRPr>
          </a:p>
        </p:txBody>
      </p:sp>
    </p:spTree>
    <p:extLst>
      <p:ext uri="{BB962C8B-B14F-4D97-AF65-F5344CB8AC3E}">
        <p14:creationId xmlns:p14="http://schemas.microsoft.com/office/powerpoint/2010/main" val="258694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AE30"/>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0"/>
          </p:nvPr>
        </p:nvSpPr>
        <p:spPr>
          <a:prstGeom prst="rect">
            <a:avLst/>
          </a:prstGeom>
        </p:spPr>
        <p:txBody>
          <a:bodyPr/>
          <a:lstStyle/>
          <a:p>
            <a:r>
              <a:rPr lang="en-US" dirty="0" smtClean="0"/>
              <a:t>Nourishing Young Minds, Toronto Public Health</a:t>
            </a:r>
            <a:endParaRPr lang="en-US" dirty="0"/>
          </a:p>
        </p:txBody>
      </p:sp>
      <p:sp>
        <p:nvSpPr>
          <p:cNvPr id="8" name="Content Placeholder 7"/>
          <p:cNvSpPr>
            <a:spLocks noGrp="1"/>
          </p:cNvSpPr>
          <p:nvPr>
            <p:ph idx="1"/>
          </p:nvPr>
        </p:nvSpPr>
        <p:spPr>
          <a:xfrm>
            <a:off x="732118" y="1829994"/>
            <a:ext cx="7993529" cy="4698822"/>
          </a:xfrm>
          <a:prstGeom prst="rect">
            <a:avLst/>
          </a:prstGeom>
        </p:spPr>
        <p:txBody>
          <a:bodyPr/>
          <a:lstStyle/>
          <a:p>
            <a:r>
              <a:rPr lang="en-US" dirty="0" smtClean="0"/>
              <a:t>And they have a </a:t>
            </a:r>
            <a:r>
              <a:rPr lang="en-US" b="1" dirty="0" smtClean="0"/>
              <a:t>positive effect </a:t>
            </a:r>
            <a:r>
              <a:rPr lang="en-US" dirty="0" smtClean="0"/>
              <a:t>on attendance and class </a:t>
            </a:r>
            <a:r>
              <a:rPr lang="en-US" dirty="0" err="1" smtClean="0"/>
              <a:t>behaviour</a:t>
            </a:r>
            <a:r>
              <a:rPr lang="en-US" dirty="0" smtClean="0"/>
              <a:t>, too.</a:t>
            </a:r>
            <a:endParaRPr lang="en-US" dirty="0"/>
          </a:p>
        </p:txBody>
      </p:sp>
    </p:spTree>
    <p:extLst>
      <p:ext uri="{BB962C8B-B14F-4D97-AF65-F5344CB8AC3E}">
        <p14:creationId xmlns:p14="http://schemas.microsoft.com/office/powerpoint/2010/main" val="1095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2412" y="4044344"/>
            <a:ext cx="1586868" cy="830997"/>
          </a:xfrm>
          <a:prstGeom prst="rect">
            <a:avLst/>
          </a:prstGeom>
          <a:noFill/>
        </p:spPr>
        <p:txBody>
          <a:bodyPr wrap="none" rtlCol="0">
            <a:spAutoFit/>
          </a:bodyPr>
          <a:lstStyle/>
          <a:p>
            <a:pPr algn="ctr"/>
            <a:r>
              <a:rPr lang="en-US" sz="4800" dirty="0" smtClean="0">
                <a:solidFill>
                  <a:prstClr val="white"/>
                </a:solidFill>
                <a:latin typeface="Helvetica Neue"/>
                <a:cs typeface="Helvetica Neue"/>
              </a:rPr>
              <a:t>parts</a:t>
            </a:r>
            <a:endParaRPr lang="en-US" sz="4800" dirty="0">
              <a:solidFill>
                <a:prstClr val="white"/>
              </a:solidFill>
              <a:latin typeface="Helvetica Neue"/>
              <a:cs typeface="Helvetica Neue"/>
            </a:endParaRPr>
          </a:p>
        </p:txBody>
      </p:sp>
      <p:sp>
        <p:nvSpPr>
          <p:cNvPr id="2" name="Content Placeholder 1"/>
          <p:cNvSpPr>
            <a:spLocks noGrp="1"/>
          </p:cNvSpPr>
          <p:nvPr>
            <p:ph idx="1"/>
          </p:nvPr>
        </p:nvSpPr>
        <p:spPr>
          <a:xfrm>
            <a:off x="604102" y="983685"/>
            <a:ext cx="7993529" cy="5393766"/>
          </a:xfrm>
        </p:spPr>
        <p:txBody>
          <a:bodyPr/>
          <a:lstStyle/>
          <a:p>
            <a:pPr algn="ctr"/>
            <a:r>
              <a:rPr lang="en-US" dirty="0" smtClean="0">
                <a:solidFill>
                  <a:srgbClr val="66AE30"/>
                </a:solidFill>
              </a:rPr>
              <a:t>Evidence from Schools: </a:t>
            </a:r>
          </a:p>
          <a:p>
            <a:pPr algn="ctr"/>
            <a:r>
              <a:rPr lang="en-US" sz="10000" b="1" dirty="0" smtClean="0">
                <a:solidFill>
                  <a:srgbClr val="66AE30"/>
                </a:solidFill>
              </a:rPr>
              <a:t>Feeding  Our Future</a:t>
            </a:r>
            <a:endParaRPr lang="en-US" sz="10000" b="1" dirty="0">
              <a:solidFill>
                <a:srgbClr val="66AE30"/>
              </a:solidFill>
            </a:endParaRPr>
          </a:p>
        </p:txBody>
      </p:sp>
    </p:spTree>
    <p:extLst>
      <p:ext uri="{BB962C8B-B14F-4D97-AF65-F5344CB8AC3E}">
        <p14:creationId xmlns:p14="http://schemas.microsoft.com/office/powerpoint/2010/main" val="177251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3600" dirty="0" smtClean="0">
            <a:solidFill>
              <a:schemeClr val="bg1"/>
            </a:solidFill>
            <a:latin typeface="Helvetica"/>
            <a:cs typeface="Helvetica"/>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ay Y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y Yes" id="{F9258158-A939-4B6B-917E-80D3DD85598E}" vid="{475CD286-C469-47DA-AFC7-E3AF5BE3D00D}"/>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3600" dirty="0" smtClean="0">
            <a:solidFill>
              <a:schemeClr val="bg1"/>
            </a:solidFill>
            <a:latin typeface="Helvetica"/>
            <a:cs typeface="Helvetica"/>
          </a:defRPr>
        </a:defPPr>
      </a:lstStyle>
    </a:tx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3600" dirty="0" smtClean="0">
            <a:solidFill>
              <a:schemeClr val="bg1"/>
            </a:solidFill>
            <a:latin typeface="Helvetica"/>
            <a:cs typeface="Helvetica"/>
          </a:defRPr>
        </a:defPPr>
      </a:lstStyle>
    </a:txDef>
  </a:objectDefaults>
  <a:extraClrSchemeLst/>
</a:theme>
</file>

<file path=ppt/theme/theme5.xml><?xml version="1.0" encoding="utf-8"?>
<a:theme xmlns:a="http://schemas.openxmlformats.org/drawingml/2006/main" name="1_Say Y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3600" dirty="0" smtClean="0">
            <a:solidFill>
              <a:schemeClr val="bg1"/>
            </a:solidFill>
            <a:latin typeface="Helvetica"/>
            <a:cs typeface="Helvetica"/>
          </a:defRPr>
        </a:defPPr>
      </a:lstStyle>
    </a:txDef>
  </a:objectDefaults>
  <a:extraClrSchemeLst/>
  <a:extLst>
    <a:ext uri="{05A4C25C-085E-4340-85A3-A5531E510DB2}">
      <thm15:themeFamily xmlns:thm15="http://schemas.microsoft.com/office/thememl/2012/main" name="Say Yes" id="{8ABB3AC9-80CE-4E66-B33F-73FD305500C9}" vid="{BD7387C5-E26D-4E4E-BACA-AC262B033573}"/>
    </a:ext>
  </a:extLst>
</a:theme>
</file>

<file path=ppt/theme/theme6.xml><?xml version="1.0" encoding="utf-8"?>
<a:theme xmlns:a="http://schemas.openxmlformats.org/drawingml/2006/main" name="2_Say Y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y Yes" id="{F9258158-A939-4B6B-917E-80D3DD85598E}" vid="{475CD286-C469-47DA-AFC7-E3AF5BE3D00D}"/>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3600" dirty="0" smtClean="0">
            <a:solidFill>
              <a:schemeClr val="bg1"/>
            </a:solidFill>
            <a:latin typeface="Helvetica"/>
            <a:cs typeface="Helvetica"/>
          </a:defRPr>
        </a:defPPr>
      </a:lstStyle>
    </a:txDef>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3600" dirty="0" smtClean="0">
            <a:solidFill>
              <a:schemeClr val="bg1"/>
            </a:solidFill>
            <a:latin typeface="Helvetica"/>
            <a:cs typeface="Helvetica"/>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55493</TotalTime>
  <Words>4192</Words>
  <Application>Microsoft Office PowerPoint</Application>
  <PresentationFormat>On-screen Show (4:3)</PresentationFormat>
  <Paragraphs>397</Paragraphs>
  <Slides>66</Slides>
  <Notes>65</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66</vt:i4>
      </vt:variant>
    </vt:vector>
  </HeadingPairs>
  <TitlesOfParts>
    <vt:vector size="81" baseType="lpstr">
      <vt:lpstr>Arial</vt:lpstr>
      <vt:lpstr>Calibri</vt:lpstr>
      <vt:lpstr>Hekvetica</vt:lpstr>
      <vt:lpstr>Helveica</vt:lpstr>
      <vt:lpstr>Helvetica</vt:lpstr>
      <vt:lpstr>Helvetica Neue</vt:lpstr>
      <vt:lpstr>Helvetica Neue Light</vt:lpstr>
      <vt:lpstr>Custom Design</vt:lpstr>
      <vt:lpstr>Say Yes</vt:lpstr>
      <vt:lpstr>1_Custom Design</vt:lpstr>
      <vt:lpstr>2_Custom Design</vt:lpstr>
      <vt:lpstr>1_Say Yes</vt:lpstr>
      <vt:lpstr>2_Say Yes</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of Canadian children who lived in households that struggled to afford the food they needed in 2012</vt:lpstr>
      <vt:lpstr>1 out of 7</vt:lpstr>
      <vt:lpstr>PowerPoint Presentation</vt:lpstr>
      <vt:lpstr>PowerPoint Presentation</vt:lpstr>
      <vt:lpstr>PowerPoint Presentation</vt:lpstr>
      <vt:lpstr>Children in Ontario at an unhealthy weight</vt:lpstr>
      <vt:lpstr>PowerPoint Presentation</vt:lpstr>
      <vt:lpstr>PowerPoint Presentation</vt:lpstr>
      <vt:lpstr>PowerPoint Presentation</vt:lpstr>
      <vt:lpstr>Cost of obesity in Ontario in 2009</vt:lpstr>
      <vt:lpstr>PowerPoint Presentation</vt:lpstr>
      <vt:lpstr>PowerPoint Presentation</vt:lpstr>
      <vt:lpstr>PowerPoint Presentation</vt:lpstr>
      <vt:lpstr>PowerPoint Presentation</vt:lpstr>
      <vt:lpstr>PowerPoint Presentation</vt:lpstr>
      <vt:lpstr>PowerPoint Presentation</vt:lpstr>
      <vt:lpstr>Every dollar spent on local food adds between $1.4 - $2.6 to the local economy. </vt:lpstr>
      <vt:lpstr>If each Ontario household spent $10 a week on local food we would add $2.4 billion to our local economy and create 10,000 jobs. </vt:lpstr>
      <vt:lpstr>Imagine the impact that our schools could have on our local economy if they bought local food when they could!</vt:lpstr>
      <vt:lpstr>PowerPoint Presentation</vt:lpstr>
      <vt:lpstr>PowerPoint Presentation</vt:lpstr>
      <vt:lpstr>PowerPoint Presentation</vt:lpstr>
      <vt:lpstr>PowerPoint Presentation</vt:lpstr>
      <vt:lpstr>PowerPoint Presentation</vt:lpstr>
      <vt:lpstr>PowerPoint Presentation</vt:lpstr>
      <vt:lpstr>95%</vt:lpstr>
      <vt:lpstr>95%</vt:lpstr>
      <vt:lpstr>76%</vt:lpstr>
      <vt:lpstr>88%</vt:lpstr>
      <vt:lpstr>87%</vt:lpstr>
      <vt:lpstr>85%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 for Ecoliteracy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Brown</dc:creator>
  <cp:lastModifiedBy>Carolyn</cp:lastModifiedBy>
  <cp:revision>1005</cp:revision>
  <cp:lastPrinted>2014-07-18T19:17:27Z</cp:lastPrinted>
  <dcterms:created xsi:type="dcterms:W3CDTF">2013-02-24T23:41:53Z</dcterms:created>
  <dcterms:modified xsi:type="dcterms:W3CDTF">2014-10-01T19:12:37Z</dcterms:modified>
</cp:coreProperties>
</file>